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8"/>
  </p:notesMasterIdLst>
  <p:handoutMasterIdLst>
    <p:handoutMasterId r:id="rId29"/>
  </p:handoutMasterIdLst>
  <p:sldIdLst>
    <p:sldId id="268" r:id="rId2"/>
    <p:sldId id="298" r:id="rId3"/>
    <p:sldId id="301" r:id="rId4"/>
    <p:sldId id="302" r:id="rId5"/>
    <p:sldId id="322" r:id="rId6"/>
    <p:sldId id="303" r:id="rId7"/>
    <p:sldId id="304" r:id="rId8"/>
    <p:sldId id="305" r:id="rId9"/>
    <p:sldId id="306" r:id="rId10"/>
    <p:sldId id="321" r:id="rId11"/>
    <p:sldId id="307" r:id="rId12"/>
    <p:sldId id="308" r:id="rId13"/>
    <p:sldId id="309" r:id="rId14"/>
    <p:sldId id="299" r:id="rId15"/>
    <p:sldId id="310" r:id="rId16"/>
    <p:sldId id="311" r:id="rId17"/>
    <p:sldId id="312" r:id="rId18"/>
    <p:sldId id="313" r:id="rId19"/>
    <p:sldId id="314" r:id="rId20"/>
    <p:sldId id="300" r:id="rId21"/>
    <p:sldId id="315" r:id="rId22"/>
    <p:sldId id="316" r:id="rId23"/>
    <p:sldId id="317" r:id="rId24"/>
    <p:sldId id="318" r:id="rId25"/>
    <p:sldId id="319" r:id="rId26"/>
    <p:sldId id="26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41" autoAdjust="0"/>
  </p:normalViewPr>
  <p:slideViewPr>
    <p:cSldViewPr snapToGrid="0">
      <p:cViewPr varScale="1">
        <p:scale>
          <a:sx n="97" d="100"/>
          <a:sy n="97" d="100"/>
        </p:scale>
        <p:origin x="92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541B6F-BA89-48C5-8F50-FBA60BAB59A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00E1E3F-2235-41D6-9D35-D03BE035D887}">
      <dgm:prSet phldrT="[Text]"/>
      <dgm:spPr/>
      <dgm:t>
        <a:bodyPr/>
        <a:lstStyle/>
        <a:p>
          <a:r>
            <a:rPr lang="en-US" b="1" dirty="0"/>
            <a:t>Guests</a:t>
          </a:r>
          <a:endParaRPr lang="en-US" dirty="0"/>
        </a:p>
      </dgm:t>
    </dgm:pt>
    <dgm:pt modelId="{A7C53867-310D-4D09-8C61-06FC4EF2123B}" type="parTrans" cxnId="{BD424862-D973-41AD-AF45-9318E5798404}">
      <dgm:prSet/>
      <dgm:spPr/>
      <dgm:t>
        <a:bodyPr/>
        <a:lstStyle/>
        <a:p>
          <a:endParaRPr lang="en-US"/>
        </a:p>
      </dgm:t>
    </dgm:pt>
    <dgm:pt modelId="{CAA661D2-9F29-47B1-B174-AB9901EA303A}" type="sibTrans" cxnId="{BD424862-D973-41AD-AF45-9318E5798404}">
      <dgm:prSet/>
      <dgm:spPr/>
      <dgm:t>
        <a:bodyPr/>
        <a:lstStyle/>
        <a:p>
          <a:endParaRPr lang="en-US"/>
        </a:p>
      </dgm:t>
    </dgm:pt>
    <dgm:pt modelId="{96E3CDED-1BC4-4F30-987B-CA0A1B8A50DA}">
      <dgm:prSet/>
      <dgm:spPr/>
      <dgm:t>
        <a:bodyPr/>
        <a:lstStyle/>
        <a:p>
          <a:r>
            <a:rPr lang="en-US" dirty="0"/>
            <a:t>Participate in chats and conversations and share files in channels.</a:t>
          </a:r>
        </a:p>
      </dgm:t>
    </dgm:pt>
    <dgm:pt modelId="{18DE3CD6-F56C-4604-ABB9-8C6BE904BF4C}" type="parTrans" cxnId="{9066D9A1-396B-46C4-B305-5FB3A6A172A1}">
      <dgm:prSet/>
      <dgm:spPr/>
      <dgm:t>
        <a:bodyPr/>
        <a:lstStyle/>
        <a:p>
          <a:endParaRPr lang="en-US"/>
        </a:p>
      </dgm:t>
    </dgm:pt>
    <dgm:pt modelId="{49472CB2-C417-4A3A-A7D4-339FF9FC7282}" type="sibTrans" cxnId="{9066D9A1-396B-46C4-B305-5FB3A6A172A1}">
      <dgm:prSet/>
      <dgm:spPr/>
      <dgm:t>
        <a:bodyPr/>
        <a:lstStyle/>
        <a:p>
          <a:endParaRPr lang="en-US"/>
        </a:p>
      </dgm:t>
    </dgm:pt>
    <dgm:pt modelId="{6D7050AD-C5DC-4FA0-BA41-C8550768C8ED}">
      <dgm:prSet/>
      <dgm:spPr/>
      <dgm:t>
        <a:bodyPr/>
        <a:lstStyle/>
        <a:p>
          <a:r>
            <a:rPr lang="en-US" dirty="0"/>
            <a:t>Limited capabilities.</a:t>
          </a:r>
        </a:p>
      </dgm:t>
    </dgm:pt>
    <dgm:pt modelId="{FBB955B0-73DB-4BBA-BBC6-E5C2C993603C}" type="parTrans" cxnId="{DB97872B-B3AF-499E-854B-F21E80E41AD7}">
      <dgm:prSet/>
      <dgm:spPr/>
      <dgm:t>
        <a:bodyPr/>
        <a:lstStyle/>
        <a:p>
          <a:endParaRPr lang="en-US"/>
        </a:p>
      </dgm:t>
    </dgm:pt>
    <dgm:pt modelId="{9ECC785E-1208-42AC-8D10-D1F0E59DEBEF}" type="sibTrans" cxnId="{DB97872B-B3AF-499E-854B-F21E80E41AD7}">
      <dgm:prSet/>
      <dgm:spPr/>
      <dgm:t>
        <a:bodyPr/>
        <a:lstStyle/>
        <a:p>
          <a:endParaRPr lang="en-US"/>
        </a:p>
      </dgm:t>
    </dgm:pt>
    <dgm:pt modelId="{5D4EF6A4-C7E7-45D2-A7D9-9238958E40C8}">
      <dgm:prSet/>
      <dgm:spPr/>
      <dgm:t>
        <a:bodyPr/>
        <a:lstStyle/>
        <a:p>
          <a:r>
            <a:rPr lang="en-US" b="1" dirty="0"/>
            <a:t>Members</a:t>
          </a:r>
          <a:endParaRPr lang="en-US" dirty="0"/>
        </a:p>
      </dgm:t>
    </dgm:pt>
    <dgm:pt modelId="{ACA79722-500F-4439-9393-C1E21950BC2E}" type="parTrans" cxnId="{B998D3FD-A36E-40D5-AABC-8A877AEE9F25}">
      <dgm:prSet/>
      <dgm:spPr/>
      <dgm:t>
        <a:bodyPr/>
        <a:lstStyle/>
        <a:p>
          <a:endParaRPr lang="en-US"/>
        </a:p>
      </dgm:t>
    </dgm:pt>
    <dgm:pt modelId="{26F8D40C-1E3B-4CD9-8EFA-CF5CB38BD946}" type="sibTrans" cxnId="{B998D3FD-A36E-40D5-AABC-8A877AEE9F25}">
      <dgm:prSet/>
      <dgm:spPr/>
      <dgm:t>
        <a:bodyPr/>
        <a:lstStyle/>
        <a:p>
          <a:endParaRPr lang="en-US"/>
        </a:p>
      </dgm:t>
    </dgm:pt>
    <dgm:pt modelId="{12B47F3B-461A-474F-AD84-EC92D66D488A}">
      <dgm:prSet/>
      <dgm:spPr/>
      <dgm:t>
        <a:bodyPr/>
        <a:lstStyle/>
        <a:p>
          <a:r>
            <a:rPr lang="en-US" dirty="0"/>
            <a:t>Everything guests can do.</a:t>
          </a:r>
        </a:p>
      </dgm:t>
    </dgm:pt>
    <dgm:pt modelId="{E4227D8D-8F0A-4300-A780-3C98409F92FE}" type="parTrans" cxnId="{2257C1A5-AE82-4D9F-9AF4-090568D571A2}">
      <dgm:prSet/>
      <dgm:spPr/>
      <dgm:t>
        <a:bodyPr/>
        <a:lstStyle/>
        <a:p>
          <a:endParaRPr lang="en-US"/>
        </a:p>
      </dgm:t>
    </dgm:pt>
    <dgm:pt modelId="{491FAA47-82FD-4D29-9D03-50F072E6A15B}" type="sibTrans" cxnId="{2257C1A5-AE82-4D9F-9AF4-090568D571A2}">
      <dgm:prSet/>
      <dgm:spPr/>
      <dgm:t>
        <a:bodyPr/>
        <a:lstStyle/>
        <a:p>
          <a:endParaRPr lang="en-US"/>
        </a:p>
      </dgm:t>
    </dgm:pt>
    <dgm:pt modelId="{A1F3FC53-D5E7-4492-90B6-26E385273D82}">
      <dgm:prSet/>
      <dgm:spPr/>
      <dgm:t>
        <a:bodyPr/>
        <a:lstStyle/>
        <a:p>
          <a:r>
            <a:rPr lang="en-US" dirty="0"/>
            <a:t>Create teams and channels, add apps, delete and edit posts, view org charts.</a:t>
          </a:r>
        </a:p>
      </dgm:t>
    </dgm:pt>
    <dgm:pt modelId="{F45E92DB-E24F-4E67-B414-26CC5C2E9193}" type="parTrans" cxnId="{C4ADC92D-2593-44A7-B08B-A05316735DCF}">
      <dgm:prSet/>
      <dgm:spPr/>
      <dgm:t>
        <a:bodyPr/>
        <a:lstStyle/>
        <a:p>
          <a:endParaRPr lang="en-US"/>
        </a:p>
      </dgm:t>
    </dgm:pt>
    <dgm:pt modelId="{5F68B49A-2BA9-4283-8C72-6770B9F3007F}" type="sibTrans" cxnId="{C4ADC92D-2593-44A7-B08B-A05316735DCF}">
      <dgm:prSet/>
      <dgm:spPr/>
      <dgm:t>
        <a:bodyPr/>
        <a:lstStyle/>
        <a:p>
          <a:endParaRPr lang="en-US"/>
        </a:p>
      </dgm:t>
    </dgm:pt>
    <dgm:pt modelId="{C7FE6233-CE7F-4AAB-BA85-62B1E6C6D6E7}">
      <dgm:prSet/>
      <dgm:spPr/>
      <dgm:t>
        <a:bodyPr/>
        <a:lstStyle/>
        <a:p>
          <a:r>
            <a:rPr lang="en-US" b="1" dirty="0"/>
            <a:t>Owners</a:t>
          </a:r>
          <a:endParaRPr lang="en-US" dirty="0"/>
        </a:p>
      </dgm:t>
    </dgm:pt>
    <dgm:pt modelId="{F9CEFE0A-0FAC-43A1-AF90-4E65726D3E26}" type="parTrans" cxnId="{0709C0E3-925C-4B8A-A2E0-9FC0DC20FBCA}">
      <dgm:prSet/>
      <dgm:spPr/>
      <dgm:t>
        <a:bodyPr/>
        <a:lstStyle/>
        <a:p>
          <a:endParaRPr lang="en-US"/>
        </a:p>
      </dgm:t>
    </dgm:pt>
    <dgm:pt modelId="{11ACD4B4-1F21-44E3-AC25-B3B5698FAC68}" type="sibTrans" cxnId="{0709C0E3-925C-4B8A-A2E0-9FC0DC20FBCA}">
      <dgm:prSet/>
      <dgm:spPr/>
      <dgm:t>
        <a:bodyPr/>
        <a:lstStyle/>
        <a:p>
          <a:endParaRPr lang="en-US"/>
        </a:p>
      </dgm:t>
    </dgm:pt>
    <dgm:pt modelId="{301B8C75-14F9-410D-9521-1C6D952A038C}">
      <dgm:prSet/>
      <dgm:spPr/>
      <dgm:t>
        <a:bodyPr/>
        <a:lstStyle/>
        <a:p>
          <a:r>
            <a:rPr lang="en-US" dirty="0"/>
            <a:t>Everything members can do.</a:t>
          </a:r>
        </a:p>
      </dgm:t>
    </dgm:pt>
    <dgm:pt modelId="{737785DD-1683-43F4-860F-4C319683370C}" type="parTrans" cxnId="{C6FE818B-0347-4D42-9D83-CB715AFDF95C}">
      <dgm:prSet/>
      <dgm:spPr/>
      <dgm:t>
        <a:bodyPr/>
        <a:lstStyle/>
        <a:p>
          <a:endParaRPr lang="en-US"/>
        </a:p>
      </dgm:t>
    </dgm:pt>
    <dgm:pt modelId="{8E288214-BF3C-4C22-9131-DE6FE4F7C353}" type="sibTrans" cxnId="{C6FE818B-0347-4D42-9D83-CB715AFDF95C}">
      <dgm:prSet/>
      <dgm:spPr/>
      <dgm:t>
        <a:bodyPr/>
        <a:lstStyle/>
        <a:p>
          <a:endParaRPr lang="en-US"/>
        </a:p>
      </dgm:t>
    </dgm:pt>
    <dgm:pt modelId="{5143C757-CCB8-4D03-AE94-09738ED1BA2F}">
      <dgm:prSet/>
      <dgm:spPr/>
      <dgm:t>
        <a:bodyPr/>
        <a:lstStyle/>
        <a:p>
          <a:r>
            <a:rPr lang="en-US" dirty="0"/>
            <a:t>Add or remove members, edit or delete teams, set granular permissions, change misc. settings.</a:t>
          </a:r>
        </a:p>
      </dgm:t>
    </dgm:pt>
    <dgm:pt modelId="{B69EB3CE-8D79-4D5F-B844-BB477CC43492}" type="parTrans" cxnId="{3FE1A08E-61CF-4429-A491-AA3AA929F757}">
      <dgm:prSet/>
      <dgm:spPr/>
      <dgm:t>
        <a:bodyPr/>
        <a:lstStyle/>
        <a:p>
          <a:endParaRPr lang="en-US"/>
        </a:p>
      </dgm:t>
    </dgm:pt>
    <dgm:pt modelId="{38B0CB32-7A79-4B5F-9C48-0CE7088CF1A5}" type="sibTrans" cxnId="{3FE1A08E-61CF-4429-A491-AA3AA929F757}">
      <dgm:prSet/>
      <dgm:spPr/>
      <dgm:t>
        <a:bodyPr/>
        <a:lstStyle/>
        <a:p>
          <a:endParaRPr lang="en-US"/>
        </a:p>
      </dgm:t>
    </dgm:pt>
    <dgm:pt modelId="{6E7F291F-31DA-4E14-9DD0-DE3613249083}" type="pres">
      <dgm:prSet presAssocID="{58541B6F-BA89-48C5-8F50-FBA60BAB59A3}" presName="linear" presStyleCnt="0">
        <dgm:presLayoutVars>
          <dgm:dir/>
          <dgm:animLvl val="lvl"/>
          <dgm:resizeHandles val="exact"/>
        </dgm:presLayoutVars>
      </dgm:prSet>
      <dgm:spPr/>
    </dgm:pt>
    <dgm:pt modelId="{E08A2B9A-06A9-47BE-B3D0-E9CCE5905D78}" type="pres">
      <dgm:prSet presAssocID="{300E1E3F-2235-41D6-9D35-D03BE035D887}" presName="parentLin" presStyleCnt="0"/>
      <dgm:spPr/>
    </dgm:pt>
    <dgm:pt modelId="{C4A0BE75-F634-45FA-9262-97992548CF6B}" type="pres">
      <dgm:prSet presAssocID="{300E1E3F-2235-41D6-9D35-D03BE035D887}" presName="parentLeftMargin" presStyleLbl="node1" presStyleIdx="0" presStyleCnt="3"/>
      <dgm:spPr/>
    </dgm:pt>
    <dgm:pt modelId="{FC2AF08C-9B46-468A-BC4F-2DFC9325437C}" type="pres">
      <dgm:prSet presAssocID="{300E1E3F-2235-41D6-9D35-D03BE035D88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85F356B-68B4-4401-B787-E5318ADB0824}" type="pres">
      <dgm:prSet presAssocID="{300E1E3F-2235-41D6-9D35-D03BE035D887}" presName="negativeSpace" presStyleCnt="0"/>
      <dgm:spPr/>
    </dgm:pt>
    <dgm:pt modelId="{391AD94F-5100-44F1-8266-2979A27F28D8}" type="pres">
      <dgm:prSet presAssocID="{300E1E3F-2235-41D6-9D35-D03BE035D887}" presName="childText" presStyleLbl="conFgAcc1" presStyleIdx="0" presStyleCnt="3">
        <dgm:presLayoutVars>
          <dgm:bulletEnabled val="1"/>
        </dgm:presLayoutVars>
      </dgm:prSet>
      <dgm:spPr/>
    </dgm:pt>
    <dgm:pt modelId="{AA68408B-38EE-4EBB-826B-9ED2D0DFD4BE}" type="pres">
      <dgm:prSet presAssocID="{CAA661D2-9F29-47B1-B174-AB9901EA303A}" presName="spaceBetweenRectangles" presStyleCnt="0"/>
      <dgm:spPr/>
    </dgm:pt>
    <dgm:pt modelId="{54225D0C-3C42-46BB-8E31-AF1F48100DC5}" type="pres">
      <dgm:prSet presAssocID="{5D4EF6A4-C7E7-45D2-A7D9-9238958E40C8}" presName="parentLin" presStyleCnt="0"/>
      <dgm:spPr/>
    </dgm:pt>
    <dgm:pt modelId="{B33AD0E7-9D25-4770-9640-1D9EA123ED10}" type="pres">
      <dgm:prSet presAssocID="{5D4EF6A4-C7E7-45D2-A7D9-9238958E40C8}" presName="parentLeftMargin" presStyleLbl="node1" presStyleIdx="0" presStyleCnt="3"/>
      <dgm:spPr/>
    </dgm:pt>
    <dgm:pt modelId="{83088F9B-C751-4283-A19A-812F0EED70B9}" type="pres">
      <dgm:prSet presAssocID="{5D4EF6A4-C7E7-45D2-A7D9-9238958E40C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BC0304B-7CA7-415E-9FBE-1B277F6AC50D}" type="pres">
      <dgm:prSet presAssocID="{5D4EF6A4-C7E7-45D2-A7D9-9238958E40C8}" presName="negativeSpace" presStyleCnt="0"/>
      <dgm:spPr/>
    </dgm:pt>
    <dgm:pt modelId="{DB78EF22-25EF-4A10-B869-6201C312DF11}" type="pres">
      <dgm:prSet presAssocID="{5D4EF6A4-C7E7-45D2-A7D9-9238958E40C8}" presName="childText" presStyleLbl="conFgAcc1" presStyleIdx="1" presStyleCnt="3">
        <dgm:presLayoutVars>
          <dgm:bulletEnabled val="1"/>
        </dgm:presLayoutVars>
      </dgm:prSet>
      <dgm:spPr/>
    </dgm:pt>
    <dgm:pt modelId="{96B645B0-1F5F-4F7B-8D0A-004B4982DC22}" type="pres">
      <dgm:prSet presAssocID="{26F8D40C-1E3B-4CD9-8EFA-CF5CB38BD946}" presName="spaceBetweenRectangles" presStyleCnt="0"/>
      <dgm:spPr/>
    </dgm:pt>
    <dgm:pt modelId="{E1A26531-CF53-4275-93F0-33A8694BBE3A}" type="pres">
      <dgm:prSet presAssocID="{C7FE6233-CE7F-4AAB-BA85-62B1E6C6D6E7}" presName="parentLin" presStyleCnt="0"/>
      <dgm:spPr/>
    </dgm:pt>
    <dgm:pt modelId="{DD50970E-A6DF-483F-9FDC-501970F819BC}" type="pres">
      <dgm:prSet presAssocID="{C7FE6233-CE7F-4AAB-BA85-62B1E6C6D6E7}" presName="parentLeftMargin" presStyleLbl="node1" presStyleIdx="1" presStyleCnt="3"/>
      <dgm:spPr/>
    </dgm:pt>
    <dgm:pt modelId="{9A6BFC87-78ED-4B9B-A017-3EE4F839EFE3}" type="pres">
      <dgm:prSet presAssocID="{C7FE6233-CE7F-4AAB-BA85-62B1E6C6D6E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2C596C3-B6B3-484B-818A-76D130D5C04C}" type="pres">
      <dgm:prSet presAssocID="{C7FE6233-CE7F-4AAB-BA85-62B1E6C6D6E7}" presName="negativeSpace" presStyleCnt="0"/>
      <dgm:spPr/>
    </dgm:pt>
    <dgm:pt modelId="{2546A3FD-AB57-4972-A46D-49145265427C}" type="pres">
      <dgm:prSet presAssocID="{C7FE6233-CE7F-4AAB-BA85-62B1E6C6D6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C755B10-260D-432E-B973-60D599E20C9F}" type="presOf" srcId="{300E1E3F-2235-41D6-9D35-D03BE035D887}" destId="{C4A0BE75-F634-45FA-9262-97992548CF6B}" srcOrd="0" destOrd="0" presId="urn:microsoft.com/office/officeart/2005/8/layout/list1"/>
    <dgm:cxn modelId="{E52B711B-6DEB-4C50-AAF8-93A6E0FE6305}" type="presOf" srcId="{5143C757-CCB8-4D03-AE94-09738ED1BA2F}" destId="{2546A3FD-AB57-4972-A46D-49145265427C}" srcOrd="0" destOrd="1" presId="urn:microsoft.com/office/officeart/2005/8/layout/list1"/>
    <dgm:cxn modelId="{C08FC720-A4B7-4F5A-9392-C97E05C2417A}" type="presOf" srcId="{A1F3FC53-D5E7-4492-90B6-26E385273D82}" destId="{DB78EF22-25EF-4A10-B869-6201C312DF11}" srcOrd="0" destOrd="1" presId="urn:microsoft.com/office/officeart/2005/8/layout/list1"/>
    <dgm:cxn modelId="{DB97872B-B3AF-499E-854B-F21E80E41AD7}" srcId="{300E1E3F-2235-41D6-9D35-D03BE035D887}" destId="{6D7050AD-C5DC-4FA0-BA41-C8550768C8ED}" srcOrd="1" destOrd="0" parTransId="{FBB955B0-73DB-4BBA-BBC6-E5C2C993603C}" sibTransId="{9ECC785E-1208-42AC-8D10-D1F0E59DEBEF}"/>
    <dgm:cxn modelId="{C4ADC92D-2593-44A7-B08B-A05316735DCF}" srcId="{5D4EF6A4-C7E7-45D2-A7D9-9238958E40C8}" destId="{A1F3FC53-D5E7-4492-90B6-26E385273D82}" srcOrd="1" destOrd="0" parTransId="{F45E92DB-E24F-4E67-B414-26CC5C2E9193}" sibTransId="{5F68B49A-2BA9-4283-8C72-6770B9F3007F}"/>
    <dgm:cxn modelId="{1D606637-2BBD-4193-9B64-5F2267CA270A}" type="presOf" srcId="{C7FE6233-CE7F-4AAB-BA85-62B1E6C6D6E7}" destId="{DD50970E-A6DF-483F-9FDC-501970F819BC}" srcOrd="0" destOrd="0" presId="urn:microsoft.com/office/officeart/2005/8/layout/list1"/>
    <dgm:cxn modelId="{89197C5B-E373-49BA-AA06-2672B3EAF7FA}" type="presOf" srcId="{58541B6F-BA89-48C5-8F50-FBA60BAB59A3}" destId="{6E7F291F-31DA-4E14-9DD0-DE3613249083}" srcOrd="0" destOrd="0" presId="urn:microsoft.com/office/officeart/2005/8/layout/list1"/>
    <dgm:cxn modelId="{BD424862-D973-41AD-AF45-9318E5798404}" srcId="{58541B6F-BA89-48C5-8F50-FBA60BAB59A3}" destId="{300E1E3F-2235-41D6-9D35-D03BE035D887}" srcOrd="0" destOrd="0" parTransId="{A7C53867-310D-4D09-8C61-06FC4EF2123B}" sibTransId="{CAA661D2-9F29-47B1-B174-AB9901EA303A}"/>
    <dgm:cxn modelId="{771BD346-0BFB-42F4-BD83-E83F899CE2FF}" type="presOf" srcId="{301B8C75-14F9-410D-9521-1C6D952A038C}" destId="{2546A3FD-AB57-4972-A46D-49145265427C}" srcOrd="0" destOrd="0" presId="urn:microsoft.com/office/officeart/2005/8/layout/list1"/>
    <dgm:cxn modelId="{940D2370-A6BA-4984-A0EF-B6C4E3D3479B}" type="presOf" srcId="{C7FE6233-CE7F-4AAB-BA85-62B1E6C6D6E7}" destId="{9A6BFC87-78ED-4B9B-A017-3EE4F839EFE3}" srcOrd="1" destOrd="0" presId="urn:microsoft.com/office/officeart/2005/8/layout/list1"/>
    <dgm:cxn modelId="{BFF1A379-151D-4AA1-9A55-448412152F2C}" type="presOf" srcId="{5D4EF6A4-C7E7-45D2-A7D9-9238958E40C8}" destId="{B33AD0E7-9D25-4770-9640-1D9EA123ED10}" srcOrd="0" destOrd="0" presId="urn:microsoft.com/office/officeart/2005/8/layout/list1"/>
    <dgm:cxn modelId="{39A15E81-C8A8-4FC2-BAC2-221C94849EAA}" type="presOf" srcId="{5D4EF6A4-C7E7-45D2-A7D9-9238958E40C8}" destId="{83088F9B-C751-4283-A19A-812F0EED70B9}" srcOrd="1" destOrd="0" presId="urn:microsoft.com/office/officeart/2005/8/layout/list1"/>
    <dgm:cxn modelId="{5B081F82-A027-4390-B3D8-F8BCF7E1E4B1}" type="presOf" srcId="{96E3CDED-1BC4-4F30-987B-CA0A1B8A50DA}" destId="{391AD94F-5100-44F1-8266-2979A27F28D8}" srcOrd="0" destOrd="0" presId="urn:microsoft.com/office/officeart/2005/8/layout/list1"/>
    <dgm:cxn modelId="{C6FE818B-0347-4D42-9D83-CB715AFDF95C}" srcId="{C7FE6233-CE7F-4AAB-BA85-62B1E6C6D6E7}" destId="{301B8C75-14F9-410D-9521-1C6D952A038C}" srcOrd="0" destOrd="0" parTransId="{737785DD-1683-43F4-860F-4C319683370C}" sibTransId="{8E288214-BF3C-4C22-9131-DE6FE4F7C353}"/>
    <dgm:cxn modelId="{3FE1A08E-61CF-4429-A491-AA3AA929F757}" srcId="{C7FE6233-CE7F-4AAB-BA85-62B1E6C6D6E7}" destId="{5143C757-CCB8-4D03-AE94-09738ED1BA2F}" srcOrd="1" destOrd="0" parTransId="{B69EB3CE-8D79-4D5F-B844-BB477CC43492}" sibTransId="{38B0CB32-7A79-4B5F-9C48-0CE7088CF1A5}"/>
    <dgm:cxn modelId="{9066D9A1-396B-46C4-B305-5FB3A6A172A1}" srcId="{300E1E3F-2235-41D6-9D35-D03BE035D887}" destId="{96E3CDED-1BC4-4F30-987B-CA0A1B8A50DA}" srcOrd="0" destOrd="0" parTransId="{18DE3CD6-F56C-4604-ABB9-8C6BE904BF4C}" sibTransId="{49472CB2-C417-4A3A-A7D4-339FF9FC7282}"/>
    <dgm:cxn modelId="{2257C1A5-AE82-4D9F-9AF4-090568D571A2}" srcId="{5D4EF6A4-C7E7-45D2-A7D9-9238958E40C8}" destId="{12B47F3B-461A-474F-AD84-EC92D66D488A}" srcOrd="0" destOrd="0" parTransId="{E4227D8D-8F0A-4300-A780-3C98409F92FE}" sibTransId="{491FAA47-82FD-4D29-9D03-50F072E6A15B}"/>
    <dgm:cxn modelId="{16B72FB6-CE7F-4558-9A7D-2486758C82A5}" type="presOf" srcId="{12B47F3B-461A-474F-AD84-EC92D66D488A}" destId="{DB78EF22-25EF-4A10-B869-6201C312DF11}" srcOrd="0" destOrd="0" presId="urn:microsoft.com/office/officeart/2005/8/layout/list1"/>
    <dgm:cxn modelId="{34DAC9B8-3EC3-4456-9196-5652B1FD85DB}" type="presOf" srcId="{300E1E3F-2235-41D6-9D35-D03BE035D887}" destId="{FC2AF08C-9B46-468A-BC4F-2DFC9325437C}" srcOrd="1" destOrd="0" presId="urn:microsoft.com/office/officeart/2005/8/layout/list1"/>
    <dgm:cxn modelId="{031C46C3-92C3-4350-902B-225258A69FF1}" type="presOf" srcId="{6D7050AD-C5DC-4FA0-BA41-C8550768C8ED}" destId="{391AD94F-5100-44F1-8266-2979A27F28D8}" srcOrd="0" destOrd="1" presId="urn:microsoft.com/office/officeart/2005/8/layout/list1"/>
    <dgm:cxn modelId="{0709C0E3-925C-4B8A-A2E0-9FC0DC20FBCA}" srcId="{58541B6F-BA89-48C5-8F50-FBA60BAB59A3}" destId="{C7FE6233-CE7F-4AAB-BA85-62B1E6C6D6E7}" srcOrd="2" destOrd="0" parTransId="{F9CEFE0A-0FAC-43A1-AF90-4E65726D3E26}" sibTransId="{11ACD4B4-1F21-44E3-AC25-B3B5698FAC68}"/>
    <dgm:cxn modelId="{B998D3FD-A36E-40D5-AABC-8A877AEE9F25}" srcId="{58541B6F-BA89-48C5-8F50-FBA60BAB59A3}" destId="{5D4EF6A4-C7E7-45D2-A7D9-9238958E40C8}" srcOrd="1" destOrd="0" parTransId="{ACA79722-500F-4439-9393-C1E21950BC2E}" sibTransId="{26F8D40C-1E3B-4CD9-8EFA-CF5CB38BD946}"/>
    <dgm:cxn modelId="{32B7B0B2-3EB4-45E3-AD61-6245E6ACE79F}" type="presParOf" srcId="{6E7F291F-31DA-4E14-9DD0-DE3613249083}" destId="{E08A2B9A-06A9-47BE-B3D0-E9CCE5905D78}" srcOrd="0" destOrd="0" presId="urn:microsoft.com/office/officeart/2005/8/layout/list1"/>
    <dgm:cxn modelId="{0423B212-C427-4C79-B5C0-E54377678F57}" type="presParOf" srcId="{E08A2B9A-06A9-47BE-B3D0-E9CCE5905D78}" destId="{C4A0BE75-F634-45FA-9262-97992548CF6B}" srcOrd="0" destOrd="0" presId="urn:microsoft.com/office/officeart/2005/8/layout/list1"/>
    <dgm:cxn modelId="{FEB94A22-3A61-4372-AC39-2692600253F7}" type="presParOf" srcId="{E08A2B9A-06A9-47BE-B3D0-E9CCE5905D78}" destId="{FC2AF08C-9B46-468A-BC4F-2DFC9325437C}" srcOrd="1" destOrd="0" presId="urn:microsoft.com/office/officeart/2005/8/layout/list1"/>
    <dgm:cxn modelId="{6EF9722C-87EA-40D9-ADB5-00FF287BE6A2}" type="presParOf" srcId="{6E7F291F-31DA-4E14-9DD0-DE3613249083}" destId="{385F356B-68B4-4401-B787-E5318ADB0824}" srcOrd="1" destOrd="0" presId="urn:microsoft.com/office/officeart/2005/8/layout/list1"/>
    <dgm:cxn modelId="{817E9229-7CB4-4164-8F13-F5733ADA22BB}" type="presParOf" srcId="{6E7F291F-31DA-4E14-9DD0-DE3613249083}" destId="{391AD94F-5100-44F1-8266-2979A27F28D8}" srcOrd="2" destOrd="0" presId="urn:microsoft.com/office/officeart/2005/8/layout/list1"/>
    <dgm:cxn modelId="{1DAB0B2B-E87A-420A-A9D7-A9A764A86E9F}" type="presParOf" srcId="{6E7F291F-31DA-4E14-9DD0-DE3613249083}" destId="{AA68408B-38EE-4EBB-826B-9ED2D0DFD4BE}" srcOrd="3" destOrd="0" presId="urn:microsoft.com/office/officeart/2005/8/layout/list1"/>
    <dgm:cxn modelId="{9D6FFED4-E53E-4A38-ADDB-7700608CACFD}" type="presParOf" srcId="{6E7F291F-31DA-4E14-9DD0-DE3613249083}" destId="{54225D0C-3C42-46BB-8E31-AF1F48100DC5}" srcOrd="4" destOrd="0" presId="urn:microsoft.com/office/officeart/2005/8/layout/list1"/>
    <dgm:cxn modelId="{0625272A-AFF3-4761-8E56-6B72D7BE0CC8}" type="presParOf" srcId="{54225D0C-3C42-46BB-8E31-AF1F48100DC5}" destId="{B33AD0E7-9D25-4770-9640-1D9EA123ED10}" srcOrd="0" destOrd="0" presId="urn:microsoft.com/office/officeart/2005/8/layout/list1"/>
    <dgm:cxn modelId="{854D0ECD-858A-4B0D-A497-C3E2F2E570DC}" type="presParOf" srcId="{54225D0C-3C42-46BB-8E31-AF1F48100DC5}" destId="{83088F9B-C751-4283-A19A-812F0EED70B9}" srcOrd="1" destOrd="0" presId="urn:microsoft.com/office/officeart/2005/8/layout/list1"/>
    <dgm:cxn modelId="{D632FB52-B1AA-46BE-BB9B-370EA1D8D3E7}" type="presParOf" srcId="{6E7F291F-31DA-4E14-9DD0-DE3613249083}" destId="{1BC0304B-7CA7-415E-9FBE-1B277F6AC50D}" srcOrd="5" destOrd="0" presId="urn:microsoft.com/office/officeart/2005/8/layout/list1"/>
    <dgm:cxn modelId="{CD10BC24-DFC0-4AED-9657-D5D43A541C69}" type="presParOf" srcId="{6E7F291F-31DA-4E14-9DD0-DE3613249083}" destId="{DB78EF22-25EF-4A10-B869-6201C312DF11}" srcOrd="6" destOrd="0" presId="urn:microsoft.com/office/officeart/2005/8/layout/list1"/>
    <dgm:cxn modelId="{068DE974-B084-4D2B-804F-49CC7FE812E1}" type="presParOf" srcId="{6E7F291F-31DA-4E14-9DD0-DE3613249083}" destId="{96B645B0-1F5F-4F7B-8D0A-004B4982DC22}" srcOrd="7" destOrd="0" presId="urn:microsoft.com/office/officeart/2005/8/layout/list1"/>
    <dgm:cxn modelId="{B29FC88F-FA02-4C0F-AAD2-504EE27C9224}" type="presParOf" srcId="{6E7F291F-31DA-4E14-9DD0-DE3613249083}" destId="{E1A26531-CF53-4275-93F0-33A8694BBE3A}" srcOrd="8" destOrd="0" presId="urn:microsoft.com/office/officeart/2005/8/layout/list1"/>
    <dgm:cxn modelId="{1CFD5C4F-49BD-472D-99AC-A0CB74029695}" type="presParOf" srcId="{E1A26531-CF53-4275-93F0-33A8694BBE3A}" destId="{DD50970E-A6DF-483F-9FDC-501970F819BC}" srcOrd="0" destOrd="0" presId="urn:microsoft.com/office/officeart/2005/8/layout/list1"/>
    <dgm:cxn modelId="{973F7206-1394-41A8-910A-722800DD5FC0}" type="presParOf" srcId="{E1A26531-CF53-4275-93F0-33A8694BBE3A}" destId="{9A6BFC87-78ED-4B9B-A017-3EE4F839EFE3}" srcOrd="1" destOrd="0" presId="urn:microsoft.com/office/officeart/2005/8/layout/list1"/>
    <dgm:cxn modelId="{DF3833B1-0188-42A3-9B87-F5B97B6D2163}" type="presParOf" srcId="{6E7F291F-31DA-4E14-9DD0-DE3613249083}" destId="{B2C596C3-B6B3-484B-818A-76D130D5C04C}" srcOrd="9" destOrd="0" presId="urn:microsoft.com/office/officeart/2005/8/layout/list1"/>
    <dgm:cxn modelId="{FF0C93A4-D6EE-4561-9F46-D7BD81D04723}" type="presParOf" srcId="{6E7F291F-31DA-4E14-9DD0-DE3613249083}" destId="{2546A3FD-AB57-4972-A46D-49145265427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AD94F-5100-44F1-8266-2979A27F28D8}">
      <dsp:nvSpPr>
        <dsp:cNvPr id="0" name=""/>
        <dsp:cNvSpPr/>
      </dsp:nvSpPr>
      <dsp:spPr>
        <a:xfrm>
          <a:off x="0" y="484036"/>
          <a:ext cx="10720439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025" tIns="374904" rIns="8320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Participate in chats and conversations and share files in channels.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Limited capabilities.</a:t>
          </a:r>
        </a:p>
      </dsp:txBody>
      <dsp:txXfrm>
        <a:off x="0" y="484036"/>
        <a:ext cx="10720439" cy="1048950"/>
      </dsp:txXfrm>
    </dsp:sp>
    <dsp:sp modelId="{FC2AF08C-9B46-468A-BC4F-2DFC9325437C}">
      <dsp:nvSpPr>
        <dsp:cNvPr id="0" name=""/>
        <dsp:cNvSpPr/>
      </dsp:nvSpPr>
      <dsp:spPr>
        <a:xfrm>
          <a:off x="536021" y="218356"/>
          <a:ext cx="7504307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645" tIns="0" rIns="28364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Guests</a:t>
          </a:r>
          <a:endParaRPr lang="en-US" sz="1800" kern="1200" dirty="0"/>
        </a:p>
      </dsp:txBody>
      <dsp:txXfrm>
        <a:off x="561960" y="244295"/>
        <a:ext cx="7452429" cy="479482"/>
      </dsp:txXfrm>
    </dsp:sp>
    <dsp:sp modelId="{DB78EF22-25EF-4A10-B869-6201C312DF11}">
      <dsp:nvSpPr>
        <dsp:cNvPr id="0" name=""/>
        <dsp:cNvSpPr/>
      </dsp:nvSpPr>
      <dsp:spPr>
        <a:xfrm>
          <a:off x="0" y="1895866"/>
          <a:ext cx="10720439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025" tIns="374904" rIns="8320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Everything guests can do.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Create teams and channels, add apps, delete and edit posts, view org charts.</a:t>
          </a:r>
        </a:p>
      </dsp:txBody>
      <dsp:txXfrm>
        <a:off x="0" y="1895866"/>
        <a:ext cx="10720439" cy="1048950"/>
      </dsp:txXfrm>
    </dsp:sp>
    <dsp:sp modelId="{83088F9B-C751-4283-A19A-812F0EED70B9}">
      <dsp:nvSpPr>
        <dsp:cNvPr id="0" name=""/>
        <dsp:cNvSpPr/>
      </dsp:nvSpPr>
      <dsp:spPr>
        <a:xfrm>
          <a:off x="536021" y="1630186"/>
          <a:ext cx="7504307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645" tIns="0" rIns="28364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Members</a:t>
          </a:r>
          <a:endParaRPr lang="en-US" sz="1800" kern="1200" dirty="0"/>
        </a:p>
      </dsp:txBody>
      <dsp:txXfrm>
        <a:off x="561960" y="1656125"/>
        <a:ext cx="7452429" cy="479482"/>
      </dsp:txXfrm>
    </dsp:sp>
    <dsp:sp modelId="{2546A3FD-AB57-4972-A46D-49145265427C}">
      <dsp:nvSpPr>
        <dsp:cNvPr id="0" name=""/>
        <dsp:cNvSpPr/>
      </dsp:nvSpPr>
      <dsp:spPr>
        <a:xfrm>
          <a:off x="0" y="3307697"/>
          <a:ext cx="10720439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025" tIns="374904" rIns="8320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Everything members can do.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Add or remove members, edit or delete teams, set granular permissions, change misc. settings.</a:t>
          </a:r>
        </a:p>
      </dsp:txBody>
      <dsp:txXfrm>
        <a:off x="0" y="3307697"/>
        <a:ext cx="10720439" cy="1048950"/>
      </dsp:txXfrm>
    </dsp:sp>
    <dsp:sp modelId="{9A6BFC87-78ED-4B9B-A017-3EE4F839EFE3}">
      <dsp:nvSpPr>
        <dsp:cNvPr id="0" name=""/>
        <dsp:cNvSpPr/>
      </dsp:nvSpPr>
      <dsp:spPr>
        <a:xfrm>
          <a:off x="536021" y="3042016"/>
          <a:ext cx="7504307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645" tIns="0" rIns="28364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Owners</a:t>
          </a:r>
          <a:endParaRPr lang="en-US" sz="1800" kern="1200" dirty="0"/>
        </a:p>
      </dsp:txBody>
      <dsp:txXfrm>
        <a:off x="561960" y="3067955"/>
        <a:ext cx="7452429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Create and Manage a Team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Create and Configure Channels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Add and Configure Channel Tabs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Configuring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AA423-B7E1-2A7D-AF08-6CCF6362E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536471-136B-34B9-A148-E46DFA2E2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5EECE56-F759-CFC5-BA63-7AE52C267305}"/>
              </a:ext>
            </a:extLst>
          </p:cNvPr>
          <p:cNvGrpSpPr/>
          <p:nvPr/>
        </p:nvGrpSpPr>
        <p:grpSpPr>
          <a:xfrm>
            <a:off x="772183" y="1319055"/>
            <a:ext cx="10647634" cy="4760246"/>
            <a:chOff x="383626" y="1319055"/>
            <a:chExt cx="10647634" cy="4760246"/>
          </a:xfrm>
        </p:grpSpPr>
        <p:pic>
          <p:nvPicPr>
            <p:cNvPr id="5" name="Picture 4" descr="A screenshot of a chat&#10;&#10;Description automatically generated">
              <a:extLst>
                <a:ext uri="{FF2B5EF4-FFF2-40B4-BE49-F238E27FC236}">
                  <a16:creationId xmlns:a16="http://schemas.microsoft.com/office/drawing/2014/main" id="{A3186458-D6B2-A506-BEC5-1120EF643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3626" y="1319055"/>
              <a:ext cx="9069729" cy="47602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2DF0F95A-ACDE-EA1D-E5D2-8E4DD6A858E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89604" y="231830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13">
              <a:extLst>
                <a:ext uri="{FF2B5EF4-FFF2-40B4-BE49-F238E27FC236}">
                  <a16:creationId xmlns:a16="http://schemas.microsoft.com/office/drawing/2014/main" id="{6B191E48-0D3A-18BB-186F-26E63A24C2A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89604" y="339711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D60A38DC-0AC5-F490-5A24-A3FB58982A5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89604" y="471495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D558DA86-9C65-B38C-F8CE-E81BA5E93F44}"/>
                </a:ext>
              </a:extLst>
            </p:cNvPr>
            <p:cNvSpPr/>
            <p:nvPr/>
          </p:nvSpPr>
          <p:spPr>
            <a:xfrm flipH="1">
              <a:off x="9202460" y="3031353"/>
              <a:ext cx="182880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User assigned to @Marketing tag so notification appears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12711EFF-E5A6-40C8-9914-F18AE976FC5E}"/>
                </a:ext>
              </a:extLst>
            </p:cNvPr>
            <p:cNvSpPr/>
            <p:nvPr/>
          </p:nvSpPr>
          <p:spPr>
            <a:xfrm flipH="1">
              <a:off x="9202460" y="2180980"/>
              <a:ext cx="16459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@team notification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BA76FA80-427B-B2EF-8ED5-3A491B5A461F}"/>
                </a:ext>
              </a:extLst>
            </p:cNvPr>
            <p:cNvSpPr/>
            <p:nvPr/>
          </p:nvSpPr>
          <p:spPr>
            <a:xfrm flipH="1">
              <a:off x="9202460" y="4349194"/>
              <a:ext cx="182880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User not assigned to @Sales tag so no notification appears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5207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DA224-A568-2543-BCAF-F6530EF2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F99B49-F74C-9729-7797-CA69EA463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5C0E8013-ACEB-A1BC-85EF-DFF06DCD8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02830"/>
              </p:ext>
            </p:extLst>
          </p:nvPr>
        </p:nvGraphicFramePr>
        <p:xfrm>
          <a:off x="1695818" y="1661160"/>
          <a:ext cx="9266223" cy="3779520"/>
        </p:xfrm>
        <a:graphic>
          <a:graphicData uri="http://schemas.openxmlformats.org/drawingml/2006/table">
            <a:tbl>
              <a:tblPr/>
              <a:tblGrid>
                <a:gridCol w="2145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0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Configuration Object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Team name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Edit the name of your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Team picture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Add or change the picture for the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45765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Member permissions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Set various permissions for team members, including creating, updating, and deleting team elements.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Guest permissions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Choose to allow guests outside your organization to create and update or delete channels.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@mentions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Choose who is allowed to use @team to notify the entire team, and who is allowed to use @channel to notify all members of a channel.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50335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Team code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Generate a code to send to members who wish to join.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15627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Fun stuff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Configure use of memes, GIFs, and stickers in the team.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8902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Choose who can manage tags, and whether or not tags should be applied from specific apps.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19162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1002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C874CA-7CA3-7AD7-101C-4474C7BF03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Team owner is the only person who can delete a team.</a:t>
            </a:r>
          </a:p>
          <a:p>
            <a:r>
              <a:rPr lang="en-US" dirty="0"/>
              <a:t>Before deleting a team: </a:t>
            </a:r>
          </a:p>
          <a:p>
            <a:pPr lvl="1"/>
            <a:r>
              <a:rPr lang="en-US" dirty="0"/>
              <a:t>Remove all members except for the owner.</a:t>
            </a:r>
          </a:p>
          <a:p>
            <a:pPr lvl="1"/>
            <a:r>
              <a:rPr lang="en-US" dirty="0"/>
              <a:t>Download or save any team content that might be needed.</a:t>
            </a:r>
          </a:p>
          <a:p>
            <a:r>
              <a:rPr lang="en-US" dirty="0"/>
              <a:t>The following items are removed when a team is deleted:</a:t>
            </a:r>
          </a:p>
          <a:p>
            <a:pPr lvl="1"/>
            <a:r>
              <a:rPr lang="en-US" dirty="0"/>
              <a:t>Team mailbox and calendar.</a:t>
            </a:r>
          </a:p>
          <a:p>
            <a:pPr lvl="1"/>
            <a:r>
              <a:rPr lang="en-US" dirty="0"/>
              <a:t>Team SharePoint site and team files. </a:t>
            </a:r>
          </a:p>
          <a:p>
            <a:pPr lvl="1"/>
            <a:r>
              <a:rPr lang="en-US" dirty="0"/>
              <a:t>Any apps that are affiliated with the team</a:t>
            </a:r>
          </a:p>
          <a:p>
            <a:r>
              <a:rPr lang="en-US" dirty="0"/>
              <a:t>Team owner(s) and IT admins can recover deleted team items for up to 30 days.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26DD8A-38BB-5BED-D13A-1E9A4D3C0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0FA2CF1-411C-E774-780D-C8A26C98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Deletion</a:t>
            </a:r>
          </a:p>
        </p:txBody>
      </p:sp>
    </p:spTree>
    <p:extLst>
      <p:ext uri="{BB962C8B-B14F-4D97-AF65-F5344CB8AC3E}">
        <p14:creationId xmlns:p14="http://schemas.microsoft.com/office/powerpoint/2010/main" val="268712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DBD86D-273A-1807-A699-FB1C73B29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E8D751-D564-04A3-269B-4E33DF0807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Managing a Team</a:t>
            </a:r>
          </a:p>
        </p:txBody>
      </p:sp>
    </p:spTree>
    <p:extLst>
      <p:ext uri="{BB962C8B-B14F-4D97-AF65-F5344CB8AC3E}">
        <p14:creationId xmlns:p14="http://schemas.microsoft.com/office/powerpoint/2010/main" val="1237387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69257-92B3-F15F-98A7-970442B9D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and Configure Channels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25955D-202D-E055-8781-CB5EEBAAC4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1BC70-CFD4-3162-5602-8925B790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138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0411B-628C-305B-33D7-61566BC7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5B98E7-16AA-BD0E-9CEC-9EE1941F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Organization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461D18-9F66-E062-E6BB-EDB1F4A7DE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7793009" cy="5149515"/>
          </a:xfrm>
        </p:spPr>
        <p:txBody>
          <a:bodyPr/>
          <a:lstStyle/>
          <a:p>
            <a:r>
              <a:rPr lang="en-US" dirty="0"/>
              <a:t>Teams organize people into groups that work together. </a:t>
            </a:r>
          </a:p>
          <a:p>
            <a:r>
              <a:rPr lang="en-US" dirty="0"/>
              <a:t>Channels provide separate areas within a team dedicated to a specific topic. </a:t>
            </a:r>
          </a:p>
          <a:p>
            <a:pPr lvl="1"/>
            <a:r>
              <a:rPr lang="en-US" dirty="0"/>
              <a:t>Channels can be organized by projects, tasks, and topics.</a:t>
            </a:r>
          </a:p>
          <a:p>
            <a:endParaRPr lang="en-US" dirty="0"/>
          </a:p>
          <a:p>
            <a:r>
              <a:rPr lang="en-US" dirty="0"/>
              <a:t>All teams have a General channel, by default.</a:t>
            </a:r>
          </a:p>
          <a:p>
            <a:r>
              <a:rPr lang="en-US" dirty="0"/>
              <a:t>A lock icon identifies private channels. </a:t>
            </a:r>
          </a:p>
          <a:p>
            <a:r>
              <a:rPr lang="en-US" dirty="0"/>
              <a:t>Channels can be pinned to the Teams list.</a:t>
            </a:r>
          </a:p>
          <a:p>
            <a:endParaRPr lang="en-US" dirty="0"/>
          </a:p>
          <a:p>
            <a:r>
              <a:rPr lang="en-US" dirty="0"/>
              <a:t>All channel members can:</a:t>
            </a:r>
          </a:p>
          <a:p>
            <a:pPr lvl="1"/>
            <a:r>
              <a:rPr lang="en-US" dirty="0"/>
              <a:t>Access the posts in the channel. </a:t>
            </a:r>
          </a:p>
          <a:p>
            <a:pPr lvl="1"/>
            <a:r>
              <a:rPr lang="en-US" dirty="0"/>
              <a:t>Post and reply to messages.</a:t>
            </a:r>
          </a:p>
          <a:p>
            <a:pPr lvl="1"/>
            <a:r>
              <a:rPr lang="en-US" dirty="0"/>
              <a:t>Access files.</a:t>
            </a:r>
          </a:p>
          <a:p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922D3DD-1FD6-DAFF-DEFB-D0D7619B0241}"/>
              </a:ext>
            </a:extLst>
          </p:cNvPr>
          <p:cNvGrpSpPr/>
          <p:nvPr/>
        </p:nvGrpSpPr>
        <p:grpSpPr>
          <a:xfrm>
            <a:off x="8464190" y="1392137"/>
            <a:ext cx="2879781" cy="4971848"/>
            <a:chOff x="8464190" y="1392137"/>
            <a:chExt cx="2879781" cy="4971848"/>
          </a:xfrm>
        </p:grpSpPr>
        <p:pic>
          <p:nvPicPr>
            <p:cNvPr id="8" name="Picture 7" descr="A screenshot of a phone&#10;&#10;Description automatically generated">
              <a:extLst>
                <a:ext uri="{FF2B5EF4-FFF2-40B4-BE49-F238E27FC236}">
                  <a16:creationId xmlns:a16="http://schemas.microsoft.com/office/drawing/2014/main" id="{643F99EE-A801-E779-4F58-CC7615892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64190" y="1392137"/>
              <a:ext cx="2311965" cy="497184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20" name="AutoShape 302">
              <a:extLst>
                <a:ext uri="{FF2B5EF4-FFF2-40B4-BE49-F238E27FC236}">
                  <a16:creationId xmlns:a16="http://schemas.microsoft.com/office/drawing/2014/main" id="{5D3B3371-9324-E29D-D3DC-0130CE6C7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0004" y="4963432"/>
              <a:ext cx="98980" cy="40508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6170527D-F816-3737-447F-7B5D22D0E48D}"/>
                </a:ext>
              </a:extLst>
            </p:cNvPr>
            <p:cNvSpPr/>
            <p:nvPr/>
          </p:nvSpPr>
          <p:spPr>
            <a:xfrm>
              <a:off x="9776676" y="5003522"/>
              <a:ext cx="156729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Standard channels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210729A-B781-5757-4FCA-3E635529FC1F}"/>
                </a:ext>
              </a:extLst>
            </p:cNvPr>
            <p:cNvCxnSpPr/>
            <p:nvPr/>
          </p:nvCxnSpPr>
          <p:spPr>
            <a:xfrm flipH="1">
              <a:off x="9908430" y="4735662"/>
              <a:ext cx="4129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56624CA-5699-2DE2-C1CC-6F670C7DA9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22506" y="3752004"/>
              <a:ext cx="91935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7625444B-B5BB-B349-D799-C56698CB541D}"/>
                </a:ext>
              </a:extLst>
            </p:cNvPr>
            <p:cNvSpPr/>
            <p:nvPr/>
          </p:nvSpPr>
          <p:spPr>
            <a:xfrm>
              <a:off x="9972371" y="3603423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Default channel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391A103F-6561-2AEF-B629-F7AD465CE1EF}"/>
                </a:ext>
              </a:extLst>
            </p:cNvPr>
            <p:cNvSpPr/>
            <p:nvPr/>
          </p:nvSpPr>
          <p:spPr>
            <a:xfrm>
              <a:off x="10063811" y="4586173"/>
              <a:ext cx="12801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Private channel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5156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E6482D-E81A-D24A-187D-3073A1B7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1DEB59-62DE-58D1-F17E-990AB25BC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Workflows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635BD-32DC-E3D6-BC4B-3DCADAF7C7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Do the topics, tasks, or projects have the same or different </a:t>
            </a:r>
            <a:r>
              <a:rPr lang="en-US" dirty="0">
                <a:solidFill>
                  <a:schemeClr val="accent1"/>
                </a:solidFill>
              </a:rPr>
              <a:t>milestones</a:t>
            </a:r>
            <a:r>
              <a:rPr lang="en-US" dirty="0"/>
              <a:t>? </a:t>
            </a:r>
          </a:p>
          <a:p>
            <a:pPr lvl="0"/>
            <a:r>
              <a:rPr lang="en-US" dirty="0"/>
              <a:t>Do the topics, tasks, or projects have different </a:t>
            </a:r>
            <a:r>
              <a:rPr lang="en-US" dirty="0">
                <a:solidFill>
                  <a:schemeClr val="accent1"/>
                </a:solidFill>
              </a:rPr>
              <a:t>stakeholders or reporting chains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Do the same </a:t>
            </a:r>
            <a:r>
              <a:rPr lang="en-US" dirty="0">
                <a:solidFill>
                  <a:schemeClr val="accent1"/>
                </a:solidFill>
              </a:rPr>
              <a:t>people</a:t>
            </a:r>
            <a:r>
              <a:rPr lang="en-US" dirty="0"/>
              <a:t> work on the topic, task, or project? </a:t>
            </a:r>
          </a:p>
          <a:p>
            <a:pPr lvl="0"/>
            <a:r>
              <a:rPr lang="en-US" dirty="0"/>
              <a:t>What are the </a:t>
            </a:r>
            <a:r>
              <a:rPr lang="en-US" dirty="0">
                <a:solidFill>
                  <a:schemeClr val="accent1"/>
                </a:solidFill>
              </a:rPr>
              <a:t>files and apps</a:t>
            </a:r>
            <a:r>
              <a:rPr lang="en-US" dirty="0"/>
              <a:t> used to support the topic, task, or project?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7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ADABE3-6D00-4918-DB3C-EEC0057C6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Creation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4A7C37-53B6-64E1-5053-9DCAD53C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IMAGE_BOUNDING_BOX">
            <a:extLst>
              <a:ext uri="{FF2B5EF4-FFF2-40B4-BE49-F238E27FC236}">
                <a16:creationId xmlns:a16="http://schemas.microsoft.com/office/drawing/2014/main" id="{605B8B3A-65F5-40DE-D645-8BEDC1598DCA}"/>
              </a:ext>
            </a:extLst>
          </p:cNvPr>
          <p:cNvSpPr/>
          <p:nvPr/>
        </p:nvSpPr>
        <p:spPr>
          <a:xfrm>
            <a:off x="816078" y="1302599"/>
            <a:ext cx="10461522" cy="433310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535B9F7-CAFB-BD22-44DF-C27CE6023B93}"/>
              </a:ext>
            </a:extLst>
          </p:cNvPr>
          <p:cNvGrpSpPr/>
          <p:nvPr/>
        </p:nvGrpSpPr>
        <p:grpSpPr>
          <a:xfrm>
            <a:off x="2795513" y="1302599"/>
            <a:ext cx="6600975" cy="5007030"/>
            <a:chOff x="3595553" y="1302599"/>
            <a:chExt cx="6600975" cy="5007030"/>
          </a:xfrm>
        </p:grpSpPr>
        <p:pic>
          <p:nvPicPr>
            <p:cNvPr id="6" name="Picture 5" descr="A screenshot of a channel&#10;&#10;Description automatically generated">
              <a:extLst>
                <a:ext uri="{FF2B5EF4-FFF2-40B4-BE49-F238E27FC236}">
                  <a16:creationId xmlns:a16="http://schemas.microsoft.com/office/drawing/2014/main" id="{710C1D1E-8D17-C0F4-774F-6A8D023252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69"/>
            <a:stretch/>
          </p:blipFill>
          <p:spPr>
            <a:xfrm>
              <a:off x="3595553" y="1302599"/>
              <a:ext cx="4967422" cy="500703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959856A-9CCB-3659-3C2C-AB9F439C5B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32803" y="3840495"/>
              <a:ext cx="91935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1334E13A-36A9-4BB6-E310-25B0B51C5535}"/>
                </a:ext>
              </a:extLst>
            </p:cNvPr>
            <p:cNvSpPr/>
            <p:nvPr/>
          </p:nvSpPr>
          <p:spPr>
            <a:xfrm>
              <a:off x="8625829" y="3611895"/>
              <a:ext cx="157069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Specify who can access the channel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42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EF19F-0CE6-1F7D-8D72-C9E39AF8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Notifications and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3912D3-25A0-94D3-312A-DC0924C9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A724D752-550C-0CE5-C9B7-682E9E1FC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059543"/>
              </p:ext>
            </p:extLst>
          </p:nvPr>
        </p:nvGraphicFramePr>
        <p:xfrm>
          <a:off x="1258493" y="1550658"/>
          <a:ext cx="9675014" cy="4267200"/>
        </p:xfrm>
        <a:graphic>
          <a:graphicData uri="http://schemas.openxmlformats.org/drawingml/2006/table">
            <a:tbl>
              <a:tblPr/>
              <a:tblGrid>
                <a:gridCol w="2240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4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Channel notifications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9DDC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Configure when and how you want to be notified of new posts or @mentions in this channel.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Pin/Unpin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Pin the channel to the top of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Teams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list.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Hide/Show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Hide the channel from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Teams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list.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Set channel permissions and view channel usage data.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00121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email address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the email address for the channel to send messages to the channel.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523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link to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Obtain a direct link for the channel to send to others to access the channel.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5581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Edit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channel name (owner only).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93292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Workflows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Configure workflows to automate channel activity (owner only).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5138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Archive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Freeze or restore all conversations in the channel (owner only).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13193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Delete this channel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Delete the channel (owner only).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15956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127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A795D9-B11A-35FD-BE1C-00F4B621E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523256-8BC6-1B7B-B4FB-8836798452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Configuring Channels</a:t>
            </a:r>
          </a:p>
        </p:txBody>
      </p:sp>
    </p:spTree>
    <p:extLst>
      <p:ext uri="{BB962C8B-B14F-4D97-AF65-F5344CB8AC3E}">
        <p14:creationId xmlns:p14="http://schemas.microsoft.com/office/powerpoint/2010/main" val="3628342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and Manage a Team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0337B-50C2-33D4-1F9B-CA9493A5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and Configure Channel Tabs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3041B-2DF1-9E7B-66A7-008409F55C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315D2-8424-88B9-42DF-8FFB5711C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55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D8D17B-98CC-4E3D-6F1B-F822C6357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Tabs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E9BEB-39B2-4CD1-1171-06146646A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22" name="IMAGE_BOUNDING_BOX">
            <a:extLst>
              <a:ext uri="{FF2B5EF4-FFF2-40B4-BE49-F238E27FC236}">
                <a16:creationId xmlns:a16="http://schemas.microsoft.com/office/drawing/2014/main" id="{E1DC09CC-49F1-DBCC-6518-AA863256CDAE}"/>
              </a:ext>
            </a:extLst>
          </p:cNvPr>
          <p:cNvSpPr/>
          <p:nvPr/>
        </p:nvSpPr>
        <p:spPr>
          <a:xfrm>
            <a:off x="560439" y="2310581"/>
            <a:ext cx="11031793" cy="1946787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E400C43-4C4E-A1E4-9F08-494CB591FEBA}"/>
              </a:ext>
            </a:extLst>
          </p:cNvPr>
          <p:cNvGrpSpPr/>
          <p:nvPr/>
        </p:nvGrpSpPr>
        <p:grpSpPr>
          <a:xfrm>
            <a:off x="2025019" y="2532487"/>
            <a:ext cx="8141962" cy="1490686"/>
            <a:chOff x="2049430" y="2532487"/>
            <a:chExt cx="8141962" cy="149068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6E4E01-707B-F083-9C9F-2CAD0AE87F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9430" y="2926778"/>
              <a:ext cx="8093141" cy="66299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3" name="Rounded Rectangle 143">
              <a:extLst>
                <a:ext uri="{FF2B5EF4-FFF2-40B4-BE49-F238E27FC236}">
                  <a16:creationId xmlns:a16="http://schemas.microsoft.com/office/drawing/2014/main" id="{65C78DCD-247D-A451-7002-3FDBA299EFC4}"/>
                </a:ext>
              </a:extLst>
            </p:cNvPr>
            <p:cNvSpPr/>
            <p:nvPr/>
          </p:nvSpPr>
          <p:spPr>
            <a:xfrm>
              <a:off x="4211893" y="2532487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Default tabs</a:t>
              </a:r>
            </a:p>
          </p:txBody>
        </p:sp>
        <p:sp>
          <p:nvSpPr>
            <p:cNvPr id="7" name="AutoShape 303">
              <a:extLst>
                <a:ext uri="{FF2B5EF4-FFF2-40B4-BE49-F238E27FC236}">
                  <a16:creationId xmlns:a16="http://schemas.microsoft.com/office/drawing/2014/main" id="{0E93D576-AA12-2314-7F15-471266162C57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4681356" y="2304134"/>
              <a:ext cx="158355" cy="136029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AutoShape 303">
              <a:extLst>
                <a:ext uri="{FF2B5EF4-FFF2-40B4-BE49-F238E27FC236}">
                  <a16:creationId xmlns:a16="http://schemas.microsoft.com/office/drawing/2014/main" id="{7220943E-BF3F-FBE9-B6CD-F9E8DBE2ADEA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7370047" y="1158619"/>
              <a:ext cx="158354" cy="365132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A772C6F-6668-35F1-8F28-6AE94B2377B1}"/>
                </a:ext>
              </a:extLst>
            </p:cNvPr>
            <p:cNvSpPr/>
            <p:nvPr/>
          </p:nvSpPr>
          <p:spPr>
            <a:xfrm>
              <a:off x="6634225" y="2532487"/>
              <a:ext cx="162999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Added by members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E1FCA3-8BBE-4297-3051-424D08DBB7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2752" y="3430958"/>
              <a:ext cx="0" cy="413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0929BFE5-37B1-94D3-1E69-9932B5DB8FF3}"/>
                </a:ext>
              </a:extLst>
            </p:cNvPr>
            <p:cNvSpPr/>
            <p:nvPr/>
          </p:nvSpPr>
          <p:spPr>
            <a:xfrm>
              <a:off x="9094112" y="3748535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a tab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DCE999D-8BD4-2F02-7B37-892252795131}"/>
                </a:ext>
              </a:extLst>
            </p:cNvPr>
            <p:cNvSpPr/>
            <p:nvPr/>
          </p:nvSpPr>
          <p:spPr>
            <a:xfrm>
              <a:off x="9501824" y="3063238"/>
              <a:ext cx="274320" cy="297779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5DA3C42-B2E1-FD57-8C5F-2FA778B9A0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3837" y="3593684"/>
              <a:ext cx="0" cy="413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E6E2AFE6-CB51-9C87-381A-15EAC589425B}"/>
                </a:ext>
              </a:extLst>
            </p:cNvPr>
            <p:cNvSpPr/>
            <p:nvPr/>
          </p:nvSpPr>
          <p:spPr>
            <a:xfrm>
              <a:off x="3267997" y="3748535"/>
              <a:ext cx="20116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Indicates the active tab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0944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A9BC9-379B-B267-6AE4-D1F2A33B7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5B803C-FCD5-B7CA-B6B1-D1A31375F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 Management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C94E37-4F0C-78F6-16D2-FE8C819036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7715735" cy="514951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Examples of available commands: </a:t>
            </a:r>
          </a:p>
          <a:p>
            <a:r>
              <a:rPr lang="en-US" b="1" dirty="0"/>
              <a:t>Open tab in new window</a:t>
            </a:r>
            <a:r>
              <a:rPr lang="en-US" dirty="0"/>
              <a:t>: Open the contents of the tab in a separate window.</a:t>
            </a:r>
          </a:p>
          <a:p>
            <a:r>
              <a:rPr lang="en-US" b="1" dirty="0"/>
              <a:t>Expand the tab</a:t>
            </a:r>
            <a:r>
              <a:rPr lang="en-US" dirty="0"/>
              <a:t>: Fill the entire Teams window with the tab contents.</a:t>
            </a:r>
          </a:p>
          <a:p>
            <a:r>
              <a:rPr lang="en-US" b="1" dirty="0"/>
              <a:t>Reload tab</a:t>
            </a:r>
            <a:r>
              <a:rPr lang="en-US" dirty="0"/>
              <a:t>: Update the tab contents.</a:t>
            </a:r>
          </a:p>
          <a:p>
            <a:r>
              <a:rPr lang="en-US" b="1" dirty="0"/>
              <a:t>Open in browser</a:t>
            </a:r>
            <a:r>
              <a:rPr lang="en-US" dirty="0"/>
              <a:t>: Open a browser to the web app version of the content on the tab.</a:t>
            </a:r>
          </a:p>
          <a:p>
            <a:r>
              <a:rPr lang="en-US" b="1" dirty="0"/>
              <a:t>Copy link to tab</a:t>
            </a:r>
            <a:r>
              <a:rPr lang="en-US" dirty="0"/>
              <a:t>: Get a link to the tab to share with external users.</a:t>
            </a:r>
          </a:p>
          <a:p>
            <a:r>
              <a:rPr lang="en-US" b="1" dirty="0"/>
              <a:t>Rename</a:t>
            </a:r>
            <a:r>
              <a:rPr lang="en-US" dirty="0"/>
              <a:t>: Change the name displayed on the tab.</a:t>
            </a:r>
          </a:p>
          <a:p>
            <a:r>
              <a:rPr lang="en-US" b="1" dirty="0"/>
              <a:t>Settings</a:t>
            </a:r>
            <a:r>
              <a:rPr lang="en-US" dirty="0"/>
              <a:t>: Configure settings such as a website URL.</a:t>
            </a:r>
          </a:p>
          <a:p>
            <a:r>
              <a:rPr lang="en-US" b="1" dirty="0"/>
              <a:t>App permissions</a:t>
            </a:r>
            <a:r>
              <a:rPr lang="en-US" dirty="0"/>
              <a:t>: View the permissions given to this app, such as camera, mic, and speakers.</a:t>
            </a:r>
          </a:p>
          <a:p>
            <a:r>
              <a:rPr lang="en-US" b="1" dirty="0"/>
              <a:t>About this tab</a:t>
            </a:r>
            <a:r>
              <a:rPr lang="en-US" dirty="0"/>
              <a:t>: View additional information about the tab/app.</a:t>
            </a:r>
          </a:p>
          <a:p>
            <a:r>
              <a:rPr lang="en-US" b="1" dirty="0"/>
              <a:t>Remove</a:t>
            </a:r>
            <a:r>
              <a:rPr lang="en-US" dirty="0"/>
              <a:t>: Remove the tab.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BDAB8C3-52C1-EDB8-8A25-C0C2AFC5011A}"/>
              </a:ext>
            </a:extLst>
          </p:cNvPr>
          <p:cNvGrpSpPr/>
          <p:nvPr/>
        </p:nvGrpSpPr>
        <p:grpSpPr>
          <a:xfrm>
            <a:off x="9105712" y="1157068"/>
            <a:ext cx="2809692" cy="4391661"/>
            <a:chOff x="9105712" y="1157068"/>
            <a:chExt cx="2809692" cy="4391661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ECFF772-CB09-C178-A017-5DE7631F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05712" y="1585986"/>
              <a:ext cx="2171888" cy="396274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EC03D4D-6DEC-AFB2-B9E3-6C4DFE447BF9}"/>
                </a:ext>
              </a:extLst>
            </p:cNvPr>
            <p:cNvCxnSpPr>
              <a:cxnSpLocks/>
            </p:cNvCxnSpPr>
            <p:nvPr/>
          </p:nvCxnSpPr>
          <p:spPr>
            <a:xfrm>
              <a:off x="10818124" y="1233823"/>
              <a:ext cx="0" cy="413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A445566D-F52D-04D8-A57F-BBA4EE1F08CB}"/>
                </a:ext>
              </a:extLst>
            </p:cNvPr>
            <p:cNvSpPr/>
            <p:nvPr/>
          </p:nvSpPr>
          <p:spPr>
            <a:xfrm>
              <a:off x="9720844" y="1157068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Select to access commands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14F1BF2-848E-6DC1-28D4-36AA5B6ACC36}"/>
                </a:ext>
              </a:extLst>
            </p:cNvPr>
            <p:cNvSpPr/>
            <p:nvPr/>
          </p:nvSpPr>
          <p:spPr>
            <a:xfrm>
              <a:off x="10680964" y="1647393"/>
              <a:ext cx="274320" cy="27432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08251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8B5D0-6F09-5346-D1C0-4F7BB62FF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as Tabs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AB65EA-EBA7-1424-21CD-859EA6515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473FCDF-BC13-F7AF-F10C-3F53B2A28EB5}"/>
              </a:ext>
            </a:extLst>
          </p:cNvPr>
          <p:cNvGrpSpPr/>
          <p:nvPr/>
        </p:nvGrpSpPr>
        <p:grpSpPr>
          <a:xfrm>
            <a:off x="596977" y="1137758"/>
            <a:ext cx="10998046" cy="5311629"/>
            <a:chOff x="279554" y="1198046"/>
            <a:chExt cx="10998046" cy="5311629"/>
          </a:xfrm>
        </p:grpSpPr>
        <p:pic>
          <p:nvPicPr>
            <p:cNvPr id="18" name="Picture 1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3242E88-B515-CE9F-B297-D1B5AFF92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9554" y="1198046"/>
              <a:ext cx="7955969" cy="245766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0B5EA23-26EE-5ADD-324E-2DD6BADB26CF}"/>
                </a:ext>
              </a:extLst>
            </p:cNvPr>
            <p:cNvSpPr/>
            <p:nvPr/>
          </p:nvSpPr>
          <p:spPr>
            <a:xfrm>
              <a:off x="4710149" y="2009584"/>
              <a:ext cx="1242565" cy="271391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D7F7CE3-A9B2-8C61-6646-6A4684D61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9031" y="2465010"/>
              <a:ext cx="5838569" cy="404466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Arc 1">
              <a:extLst>
                <a:ext uri="{FF2B5EF4-FFF2-40B4-BE49-F238E27FC236}">
                  <a16:creationId xmlns:a16="http://schemas.microsoft.com/office/drawing/2014/main" id="{CEC34B34-7E9B-F280-496E-34F77CD854C4}"/>
                </a:ext>
              </a:extLst>
            </p:cNvPr>
            <p:cNvSpPr/>
            <p:nvPr/>
          </p:nvSpPr>
          <p:spPr>
            <a:xfrm rot="17566501">
              <a:off x="4995311" y="2441400"/>
              <a:ext cx="2705580" cy="1686603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7095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B58E-6A33-D2B4-612F-B7E1BFB50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Websites as Tabs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12F10-0A63-E06B-6780-01DA8F0AC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8F6F18B-1047-2FAF-CE40-445AF48E5F03}"/>
              </a:ext>
            </a:extLst>
          </p:cNvPr>
          <p:cNvGrpSpPr/>
          <p:nvPr/>
        </p:nvGrpSpPr>
        <p:grpSpPr>
          <a:xfrm>
            <a:off x="1340708" y="1267446"/>
            <a:ext cx="9510584" cy="5057451"/>
            <a:chOff x="1340708" y="1388022"/>
            <a:chExt cx="9510584" cy="5057451"/>
          </a:xfrm>
        </p:grpSpPr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85B6C1B-B2AB-2595-E3BA-4FF9852BC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0708" y="1388022"/>
              <a:ext cx="9510584" cy="5057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EC9059C-62E7-68FC-108E-8A7B9EF899D9}"/>
                </a:ext>
              </a:extLst>
            </p:cNvPr>
            <p:cNvSpPr/>
            <p:nvPr/>
          </p:nvSpPr>
          <p:spPr>
            <a:xfrm>
              <a:off x="6005564" y="1695794"/>
              <a:ext cx="731520" cy="404311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E32E5BE-CA41-9112-D27F-3A3AD56E9630}"/>
                </a:ext>
              </a:extLst>
            </p:cNvPr>
            <p:cNvCxnSpPr/>
            <p:nvPr/>
          </p:nvCxnSpPr>
          <p:spPr>
            <a:xfrm>
              <a:off x="3227193" y="2217328"/>
              <a:ext cx="73353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FB090210-C128-4E9D-E6B5-9D333B327CB7}"/>
                </a:ext>
              </a:extLst>
            </p:cNvPr>
            <p:cNvSpPr/>
            <p:nvPr/>
          </p:nvSpPr>
          <p:spPr>
            <a:xfrm>
              <a:off x="2035653" y="1988728"/>
              <a:ext cx="16459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Message about trusting websites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4515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39FB6-146E-3DFB-2681-FEF62CCB3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476A3C-16F4-71F4-35A3-ED43DAD1F1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Files and Websites as Channel Tabs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15307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you think you'll organize teams in your organization?</a:t>
            </a:r>
          </a:p>
          <a:p>
            <a:r>
              <a:rPr lang="en-US" dirty="0"/>
              <a:t>What types of tabs will you add to your channels?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37F4DC-4B5B-A59D-E078-4B38F4A1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FE448-B21F-9AA9-DA5F-226770088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E23C69C0-4324-B23B-C0D2-AA9DCF190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376938"/>
              </p:ext>
            </p:extLst>
          </p:nvPr>
        </p:nvGraphicFramePr>
        <p:xfrm>
          <a:off x="879988" y="1920240"/>
          <a:ext cx="10432025" cy="2743200"/>
        </p:xfrm>
        <a:graphic>
          <a:graphicData uri="http://schemas.openxmlformats.org/drawingml/2006/table">
            <a:tbl>
              <a:tblPr/>
              <a:tblGrid>
                <a:gridCol w="3134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7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Organization Approach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High-level organizational structure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By department such as Marketing, Sales, Accounting, etc.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Manager and direct reports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Managers have discussions with and stay apprised of activities their direct reports are involved in.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Functional areas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Organization focuses on different broad services areas.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Each project has a separate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244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Common interests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Foster passions such as sports, volunteering, or industry-related info.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90468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Clients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Group people who work with, support, and interact with clients.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71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690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0B29C-A900-F745-9B10-C8D6C787B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491E9C-6534-A281-6680-B6C63994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Creation</a:t>
            </a:r>
          </a:p>
        </p:txBody>
      </p:sp>
      <p:sp>
        <p:nvSpPr>
          <p:cNvPr id="4" name="Text Placeholder 3" hidden="1">
            <a:extLst>
              <a:ext uri="{FF2B5EF4-FFF2-40B4-BE49-F238E27FC236}">
                <a16:creationId xmlns:a16="http://schemas.microsoft.com/office/drawing/2014/main" id="{85E088FC-543E-C07A-F533-43E1A42FC5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Everyone in a Microsoft 365 organization can create new teams.</a:t>
            </a:r>
          </a:p>
          <a:p>
            <a:r>
              <a:rPr lang="en-US" dirty="0"/>
              <a:t>When you create a new team, you are the team owner.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E2BC75A-9B07-A94B-AA5B-92961F03F110}"/>
              </a:ext>
            </a:extLst>
          </p:cNvPr>
          <p:cNvGrpSpPr/>
          <p:nvPr/>
        </p:nvGrpSpPr>
        <p:grpSpPr>
          <a:xfrm>
            <a:off x="905495" y="1345612"/>
            <a:ext cx="10381010" cy="4458020"/>
            <a:chOff x="455901" y="1345612"/>
            <a:chExt cx="10381010" cy="445802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D4780AE-C12B-F851-60A1-22C9AB177276}"/>
                </a:ext>
              </a:extLst>
            </p:cNvPr>
            <p:cNvGrpSpPr/>
            <p:nvPr/>
          </p:nvGrpSpPr>
          <p:grpSpPr>
            <a:xfrm>
              <a:off x="455901" y="1345612"/>
              <a:ext cx="3726503" cy="3872807"/>
              <a:chOff x="313633" y="1031396"/>
              <a:chExt cx="3726503" cy="3872807"/>
            </a:xfrm>
          </p:grpSpPr>
          <p:pic>
            <p:nvPicPr>
              <p:cNvPr id="7" name="Picture 6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59C397C0-4FFC-54F7-4D70-0D63BBA0F6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3633" y="1191417"/>
                <a:ext cx="3726503" cy="3712786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13" name="Rounded Rectangle 147">
                <a:extLst>
                  <a:ext uri="{FF2B5EF4-FFF2-40B4-BE49-F238E27FC236}">
                    <a16:creationId xmlns:a16="http://schemas.microsoft.com/office/drawing/2014/main" id="{6A19E064-E831-64E7-9B6B-0842516989B7}"/>
                  </a:ext>
                </a:extLst>
              </p:cNvPr>
              <p:cNvSpPr/>
              <p:nvPr/>
            </p:nvSpPr>
            <p:spPr>
              <a:xfrm>
                <a:off x="2016864" y="1031396"/>
                <a:ext cx="320040" cy="3200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1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C129C7-8F57-EBCF-CAA4-9792856EF4FC}"/>
                </a:ext>
              </a:extLst>
            </p:cNvPr>
            <p:cNvGrpSpPr/>
            <p:nvPr/>
          </p:nvGrpSpPr>
          <p:grpSpPr>
            <a:xfrm>
              <a:off x="3678192" y="1665652"/>
              <a:ext cx="3676207" cy="3817939"/>
              <a:chOff x="4104722" y="1691913"/>
              <a:chExt cx="3676207" cy="3817939"/>
            </a:xfrm>
          </p:grpSpPr>
          <p:pic>
            <p:nvPicPr>
              <p:cNvPr id="11" name="Picture 10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8D825193-B3EE-8B3F-DCF1-5E1B8E717C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4722" y="1851935"/>
                <a:ext cx="3676207" cy="365791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1" name="Rounded Rectangle 147">
                <a:extLst>
                  <a:ext uri="{FF2B5EF4-FFF2-40B4-BE49-F238E27FC236}">
                    <a16:creationId xmlns:a16="http://schemas.microsoft.com/office/drawing/2014/main" id="{366BB340-6990-3290-9D01-39F9D153E8A7}"/>
                  </a:ext>
                </a:extLst>
              </p:cNvPr>
              <p:cNvSpPr/>
              <p:nvPr/>
            </p:nvSpPr>
            <p:spPr>
              <a:xfrm>
                <a:off x="5782805" y="1691913"/>
                <a:ext cx="320040" cy="3200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2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7BC204A-4AA7-2549-18BB-82267E7472A1}"/>
                </a:ext>
              </a:extLst>
            </p:cNvPr>
            <p:cNvGrpSpPr/>
            <p:nvPr/>
          </p:nvGrpSpPr>
          <p:grpSpPr>
            <a:xfrm>
              <a:off x="7156132" y="1958259"/>
              <a:ext cx="3680779" cy="3845373"/>
              <a:chOff x="7699057" y="2292989"/>
              <a:chExt cx="3680779" cy="3845373"/>
            </a:xfrm>
          </p:grpSpPr>
          <p:pic>
            <p:nvPicPr>
              <p:cNvPr id="19" name="Picture 18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9D2D10CF-5AD5-3AD9-9EFF-9974A4546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99057" y="2453011"/>
                <a:ext cx="3680779" cy="3685351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0" name="Rounded Rectangle 147">
                <a:extLst>
                  <a:ext uri="{FF2B5EF4-FFF2-40B4-BE49-F238E27FC236}">
                    <a16:creationId xmlns:a16="http://schemas.microsoft.com/office/drawing/2014/main" id="{DEBB3A7C-0C55-37D3-05CB-2C95EB68B2A0}"/>
                  </a:ext>
                </a:extLst>
              </p:cNvPr>
              <p:cNvSpPr/>
              <p:nvPr/>
            </p:nvSpPr>
            <p:spPr>
              <a:xfrm>
                <a:off x="9379426" y="2292989"/>
                <a:ext cx="320040" cy="3200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860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91E9C-6534-A281-6680-B6C63994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Creation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0B29C-A900-F745-9B10-C8D6C787B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 Placeholder 3" hidden="1">
            <a:extLst>
              <a:ext uri="{FF2B5EF4-FFF2-40B4-BE49-F238E27FC236}">
                <a16:creationId xmlns:a16="http://schemas.microsoft.com/office/drawing/2014/main" id="{85E088FC-543E-C07A-F533-43E1A42FC5B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33400" y="1171575"/>
            <a:ext cx="11658600" cy="5148263"/>
          </a:xfrm>
        </p:spPr>
        <p:txBody>
          <a:bodyPr/>
          <a:lstStyle/>
          <a:p>
            <a:r>
              <a:rPr lang="en-US" dirty="0"/>
              <a:t>Everyone in a Microsoft 365 organization can create new teams.</a:t>
            </a:r>
          </a:p>
          <a:p>
            <a:r>
              <a:rPr lang="en-US" dirty="0"/>
              <a:t>When you create a new team, you are the team owner.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DC4FAD54-6657-BDF7-B1DF-DA0EE464E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05" y="1131967"/>
            <a:ext cx="8775190" cy="51264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3419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C37D78-82F9-0162-97B1-2AAA4C8B9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Types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87C7D7-1013-6E80-2092-DF8D2D3B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Group 23">
            <a:extLst>
              <a:ext uri="{FF2B5EF4-FFF2-40B4-BE49-F238E27FC236}">
                <a16:creationId xmlns:a16="http://schemas.microsoft.com/office/drawing/2014/main" id="{4AE4A200-B9EA-E0EF-5F61-FEB4DC83F0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488240"/>
              </p:ext>
            </p:extLst>
          </p:nvPr>
        </p:nvGraphicFramePr>
        <p:xfrm>
          <a:off x="1695819" y="1656553"/>
          <a:ext cx="8800362" cy="4023360"/>
        </p:xfrm>
        <a:graphic>
          <a:graphicData uri="http://schemas.openxmlformats.org/drawingml/2006/table">
            <a:tbl>
              <a:tblPr/>
              <a:tblGrid>
                <a:gridCol w="3342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7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Org-wide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Everyone in the organization is automatically added.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Public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Anyone in the organization can join the team. 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Good setting for common-interest teams.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Only team owners can add members. 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Good setting for restricted/controlled memberships.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36FE7012-8CF8-5A92-A332-CFCD2A4500F4}"/>
              </a:ext>
            </a:extLst>
          </p:cNvPr>
          <p:cNvGrpSpPr/>
          <p:nvPr/>
        </p:nvGrpSpPr>
        <p:grpSpPr>
          <a:xfrm>
            <a:off x="1895843" y="2601306"/>
            <a:ext cx="2815835" cy="2943336"/>
            <a:chOff x="1895843" y="3068031"/>
            <a:chExt cx="2815835" cy="2943336"/>
          </a:xfrm>
        </p:grpSpPr>
        <p:pic>
          <p:nvPicPr>
            <p:cNvPr id="8" name="Picture 7" descr="A close-up of a white background&#10;&#10;Description automatically generated">
              <a:extLst>
                <a:ext uri="{FF2B5EF4-FFF2-40B4-BE49-F238E27FC236}">
                  <a16:creationId xmlns:a16="http://schemas.microsoft.com/office/drawing/2014/main" id="{6B8F56E9-AD4B-700B-AD5F-C8B372B7A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5843" y="3068031"/>
              <a:ext cx="2812024" cy="58298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0" name="Picture 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5428F6BA-61B5-003D-CC5C-812A4A99E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26325" y="4228274"/>
              <a:ext cx="2777731" cy="55440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2" name="Picture 11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7E45F2A-16FE-28BA-58C9-87C421D8E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1085" y="5462680"/>
              <a:ext cx="2800593" cy="54868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179872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8C8A8-5175-7BF4-ABC8-762C09D94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Configuration Defaults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FFDBC3-EB09-7312-2403-44E9D6F5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175C5E5A-E157-9F87-E6A3-184AEA832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47809"/>
              </p:ext>
            </p:extLst>
          </p:nvPr>
        </p:nvGraphicFramePr>
        <p:xfrm>
          <a:off x="2305050" y="2231136"/>
          <a:ext cx="7581900" cy="2395728"/>
        </p:xfrm>
        <a:graphic>
          <a:graphicData uri="http://schemas.openxmlformats.org/drawingml/2006/table">
            <a:tbl>
              <a:tblPr/>
              <a:tblGrid>
                <a:gridCol w="2404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7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Item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General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 general interest area for all team members. 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Can’t be renamed or deleted.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Notifies all team members when messages are posted.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Default tabs for each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Posts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and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Notes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included by default.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Tabs may be added by team members.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Default apps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Included with a new team.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May be added or removed as needed.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AutoShape 2" descr="A person in shadow. Image 3 of 3">
            <a:extLst>
              <a:ext uri="{FF2B5EF4-FFF2-40B4-BE49-F238E27FC236}">
                <a16:creationId xmlns:a16="http://schemas.microsoft.com/office/drawing/2014/main" id="{0D12AB41-CAC0-812B-C230-DE1D268462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77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F9AAD-F025-11EF-4A84-9D3FDFFCA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Roles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A0886D-78F6-2B50-512A-19148B8FD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4E6EA97-8FB2-B03A-02E5-F4B2425356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3237179"/>
              </p:ext>
            </p:extLst>
          </p:nvPr>
        </p:nvGraphicFramePr>
        <p:xfrm>
          <a:off x="735781" y="1415845"/>
          <a:ext cx="10720439" cy="4575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4207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5E2E49-F1EB-8139-233E-E8774677E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Management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5EDCD4-948C-7ECC-47EF-B8C9525DB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30F6275C-D3C2-C5E3-192F-3935EE207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984889"/>
              </p:ext>
            </p:extLst>
          </p:nvPr>
        </p:nvGraphicFramePr>
        <p:xfrm>
          <a:off x="1695819" y="1866900"/>
          <a:ext cx="8800362" cy="3124200"/>
        </p:xfrm>
        <a:graphic>
          <a:graphicData uri="http://schemas.openxmlformats.org/drawingml/2006/table">
            <a:tbl>
              <a:tblPr/>
              <a:tblGrid>
                <a:gridCol w="2037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Configuration Object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Members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View and add members to the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Pending Requests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 and approve or reject requests to join the team. (Only visible in private teams.)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Channels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View and add channels.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Settings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 and configure team settings.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7144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Analytics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 summary data regarding the team's use.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095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View, add, or remove apps that are available for the team.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7169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Create and assign tags to team members.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955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4629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reate_team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reate_team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tags_fig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reate_channel_dbox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tabs_in_channel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file_as_tab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website_as_tab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999287F-60E1-46C6-B702-E2560F061B42}"/>
</file>

<file path=customXml/itemProps2.xml><?xml version="1.0" encoding="utf-8"?>
<ds:datastoreItem xmlns:ds="http://schemas.openxmlformats.org/officeDocument/2006/customXml" ds:itemID="{B214A37E-50F7-43AD-98C0-1A775C70099A}"/>
</file>

<file path=customXml/itemProps3.xml><?xml version="1.0" encoding="utf-8"?>
<ds:datastoreItem xmlns:ds="http://schemas.openxmlformats.org/officeDocument/2006/customXml" ds:itemID="{B5295085-4F6C-45E7-A9B1-4F29F6471BE2}"/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1669</TotalTime>
  <Words>1233</Words>
  <Application>Microsoft Office PowerPoint</Application>
  <PresentationFormat>Widescreen</PresentationFormat>
  <Paragraphs>218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LO Choice</vt:lpstr>
      <vt:lpstr>Creating and Configuring Teams</vt:lpstr>
      <vt:lpstr>Create and Manage a Team</vt:lpstr>
      <vt:lpstr>Team Organization</vt:lpstr>
      <vt:lpstr>Team Creation</vt:lpstr>
      <vt:lpstr>Team Creation Options</vt:lpstr>
      <vt:lpstr>Team Types</vt:lpstr>
      <vt:lpstr>Team Configuration Defaults</vt:lpstr>
      <vt:lpstr>Team Roles</vt:lpstr>
      <vt:lpstr>Team Management</vt:lpstr>
      <vt:lpstr>Tags</vt:lpstr>
      <vt:lpstr>Team Settings</vt:lpstr>
      <vt:lpstr>Team Deletion</vt:lpstr>
      <vt:lpstr>PowerPoint Presentation</vt:lpstr>
      <vt:lpstr>Create and Configure Channels</vt:lpstr>
      <vt:lpstr>Channel Organization</vt:lpstr>
      <vt:lpstr>Channel Workflows</vt:lpstr>
      <vt:lpstr>Channel Creation</vt:lpstr>
      <vt:lpstr>Channel Notifications and Options</vt:lpstr>
      <vt:lpstr>PowerPoint Presentation</vt:lpstr>
      <vt:lpstr>Add and Configure Channel Tabs</vt:lpstr>
      <vt:lpstr>Channel Tabs</vt:lpstr>
      <vt:lpstr>Tab Management</vt:lpstr>
      <vt:lpstr>Files as Tabs</vt:lpstr>
      <vt:lpstr>Websites as Tabs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Laurie Perry</cp:lastModifiedBy>
  <cp:revision>66</cp:revision>
  <dcterms:created xsi:type="dcterms:W3CDTF">2022-10-18T17:34:42Z</dcterms:created>
  <dcterms:modified xsi:type="dcterms:W3CDTF">2024-05-23T20:18:08Z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