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1.xml" ContentType="application/vnd.openxmlformats-officedocument.presentationml.tags+xml"/>
  <Override PartName="/ppt/tags/tag7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tags/tag8.xml" ContentType="application/vnd.openxmlformats-officedocument.presentationml.tags+xml"/>
  <Override PartName="/ppt/tags/tag15.xml" ContentType="application/vnd.openxmlformats-officedocument.presentationml.tags+xml"/>
  <Override PartName="/ppt/tags/tag9.xml" ContentType="application/vnd.openxmlformats-officedocument.presentationml.tags+xml"/>
  <Override PartName="/ppt/tags/tag16.xml" ContentType="application/vnd.openxmlformats-officedocument.presentationml.tags+xml"/>
  <Override PartName="/ppt/tags/tag11.xml" ContentType="application/vnd.openxmlformats-officedocument.presentationml.tags+xml"/>
  <Override PartName="/docProps/app.xml" ContentType="application/vnd.openxmlformats-officedocument.extended-properties+xml"/>
  <Override PartName="/ppt/tags/tag12.xml" ContentType="application/vnd.openxmlformats-officedocument.presentationml.tags+xml"/>
  <Override PartName="/ppt/tags/tag10.xml" ContentType="application/vnd.openxmlformats-officedocument.presentationml.tags+xml"/>
  <Override PartName="/ppt/tags/tag17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0"/>
  </p:notesMasterIdLst>
  <p:handoutMasterIdLst>
    <p:handoutMasterId r:id="rId31"/>
  </p:handoutMasterIdLst>
  <p:sldIdLst>
    <p:sldId id="268" r:id="rId2"/>
    <p:sldId id="298" r:id="rId3"/>
    <p:sldId id="329" r:id="rId4"/>
    <p:sldId id="338" r:id="rId5"/>
    <p:sldId id="330" r:id="rId6"/>
    <p:sldId id="332" r:id="rId7"/>
    <p:sldId id="331" r:id="rId8"/>
    <p:sldId id="333" r:id="rId9"/>
    <p:sldId id="334" r:id="rId10"/>
    <p:sldId id="335" r:id="rId11"/>
    <p:sldId id="307" r:id="rId12"/>
    <p:sldId id="309" r:id="rId13"/>
    <p:sldId id="310" r:id="rId14"/>
    <p:sldId id="322" r:id="rId15"/>
    <p:sldId id="325" r:id="rId16"/>
    <p:sldId id="299" r:id="rId17"/>
    <p:sldId id="323" r:id="rId18"/>
    <p:sldId id="312" r:id="rId19"/>
    <p:sldId id="316" r:id="rId20"/>
    <p:sldId id="317" r:id="rId21"/>
    <p:sldId id="318" r:id="rId22"/>
    <p:sldId id="319" r:id="rId23"/>
    <p:sldId id="320" r:id="rId24"/>
    <p:sldId id="321" r:id="rId25"/>
    <p:sldId id="314" r:id="rId26"/>
    <p:sldId id="313" r:id="rId27"/>
    <p:sldId id="324" r:id="rId28"/>
    <p:sldId id="266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00A0E0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41" autoAdjust="0"/>
  </p:normalViewPr>
  <p:slideViewPr>
    <p:cSldViewPr snapToGrid="0">
      <p:cViewPr>
        <p:scale>
          <a:sx n="90" d="100"/>
          <a:sy n="90" d="100"/>
        </p:scale>
        <p:origin x="252" y="-30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732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87800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Share Files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Add Apps and Connectors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Sharing Files and App Content in Teams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EFB160D-B1DD-23DB-F518-01FC2F0B7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Files Tab Commands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FEC440-B2AB-F7AB-4CF6-0A79BB4D7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6" name="Group 23">
            <a:extLst>
              <a:ext uri="{FF2B5EF4-FFF2-40B4-BE49-F238E27FC236}">
                <a16:creationId xmlns:a16="http://schemas.microsoft.com/office/drawing/2014/main" id="{48549D9B-0FC6-69F9-6E49-DFC1330B9943}"/>
              </a:ext>
            </a:extLst>
          </p:cNvPr>
          <p:cNvGraphicFramePr>
            <a:graphicFrameLocks noGrp="1"/>
          </p:cNvGraphicFramePr>
          <p:nvPr/>
        </p:nvGraphicFramePr>
        <p:xfrm>
          <a:off x="1562469" y="1157193"/>
          <a:ext cx="9067062" cy="5288280"/>
        </p:xfrm>
        <a:graphic>
          <a:graphicData uri="http://schemas.openxmlformats.org/drawingml/2006/table">
            <a:tbl>
              <a:tblPr/>
              <a:tblGrid>
                <a:gridCol w="2547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96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87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Command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Create a new file or folder; or add a link, edit this menu, or add a template.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Upload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Upload a file, folder, or template.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Edit in grid view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the list of views to show as a grid.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Share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Email a link or copy a link for file sharing.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07592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Copy link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Get a link that can be used to access the selected file.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04156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Sync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Sync shared files with OneDrive.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71121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 shortcut to OneDrive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 shortcut to a file in the team channel on your OneDrive.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93979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Download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Download shared files to your local drive.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0575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Open in SharePoint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Open a browser to the SharePoint team site.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49973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 Document Library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 another cloud storage provider.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7543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All Documents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how the files are displayed and arranged.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67025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Open the Filters pane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Apply filters to the list of files.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18392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Open the Details pane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Show the properties of files and folders.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26442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87417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9AD75-BF60-13F4-EF8A-2A28FB75F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for Working with Shared Files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354C67-5F5B-3FB3-8791-A79F2026D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sp>
        <p:nvSpPr>
          <p:cNvPr id="16" name="IMAGE_BOUNDING_BOX">
            <a:extLst>
              <a:ext uri="{FF2B5EF4-FFF2-40B4-BE49-F238E27FC236}">
                <a16:creationId xmlns:a16="http://schemas.microsoft.com/office/drawing/2014/main" id="{9067E6C6-F36D-3A7B-510A-0AF266DC725A}"/>
              </a:ext>
            </a:extLst>
          </p:cNvPr>
          <p:cNvSpPr/>
          <p:nvPr/>
        </p:nvSpPr>
        <p:spPr>
          <a:xfrm>
            <a:off x="1641988" y="1430883"/>
            <a:ext cx="10073952" cy="4547130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9E8FC77-A4B3-92AF-6A38-26F0C7229C43}"/>
              </a:ext>
            </a:extLst>
          </p:cNvPr>
          <p:cNvGrpSpPr/>
          <p:nvPr/>
        </p:nvGrpSpPr>
        <p:grpSpPr>
          <a:xfrm>
            <a:off x="2497015" y="1480831"/>
            <a:ext cx="7197971" cy="4751257"/>
            <a:chOff x="2598646" y="1480831"/>
            <a:chExt cx="7197971" cy="4751257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6B9AC6DB-720B-F08C-4074-7C4FCAE60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8646" y="1480831"/>
              <a:ext cx="6994708" cy="475125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F10D97-413C-7D0D-8B44-F39EF2A8966A}"/>
                </a:ext>
              </a:extLst>
            </p:cNvPr>
            <p:cNvGrpSpPr/>
            <p:nvPr/>
          </p:nvGrpSpPr>
          <p:grpSpPr>
            <a:xfrm>
              <a:off x="3684737" y="1995370"/>
              <a:ext cx="6111880" cy="4236717"/>
              <a:chOff x="4484596" y="1532789"/>
              <a:chExt cx="6111880" cy="4236717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09D11A5-E10F-EF2F-C045-F5307C376D02}"/>
                  </a:ext>
                </a:extLst>
              </p:cNvPr>
              <p:cNvSpPr/>
              <p:nvPr/>
            </p:nvSpPr>
            <p:spPr>
              <a:xfrm>
                <a:off x="6104571" y="2826083"/>
                <a:ext cx="247426" cy="236668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1" name="Line 316">
                <a:extLst>
                  <a:ext uri="{FF2B5EF4-FFF2-40B4-BE49-F238E27FC236}">
                    <a16:creationId xmlns:a16="http://schemas.microsoft.com/office/drawing/2014/main" id="{8AC764E6-FAC1-6735-5293-007FF23E7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 flipV="1">
                <a:off x="5761754" y="3187777"/>
                <a:ext cx="498044" cy="25869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" name="Rounded Rectangle 143">
                <a:extLst>
                  <a:ext uri="{FF2B5EF4-FFF2-40B4-BE49-F238E27FC236}">
                    <a16:creationId xmlns:a16="http://schemas.microsoft.com/office/drawing/2014/main" id="{9366B1AC-A762-210B-2B8C-8877B666C89C}"/>
                  </a:ext>
                </a:extLst>
              </p:cNvPr>
              <p:cNvSpPr/>
              <p:nvPr/>
            </p:nvSpPr>
            <p:spPr>
              <a:xfrm>
                <a:off x="4484596" y="3387881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Show actions button</a:t>
                </a:r>
              </a:p>
            </p:txBody>
          </p:sp>
          <p:sp>
            <p:nvSpPr>
              <p:cNvPr id="13" name="AutoShape 303">
                <a:extLst>
                  <a:ext uri="{FF2B5EF4-FFF2-40B4-BE49-F238E27FC236}">
                    <a16:creationId xmlns:a16="http://schemas.microsoft.com/office/drawing/2014/main" id="{76C44F44-06D4-654C-7615-5A8B01BC0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8715" y="1532966"/>
                <a:ext cx="173736" cy="1005840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" name="Rounded Rectangle 143">
                <a:extLst>
                  <a:ext uri="{FF2B5EF4-FFF2-40B4-BE49-F238E27FC236}">
                    <a16:creationId xmlns:a16="http://schemas.microsoft.com/office/drawing/2014/main" id="{F2443141-B988-4239-C49F-B2B41C0EE7B6}"/>
                  </a:ext>
                </a:extLst>
              </p:cNvPr>
              <p:cNvSpPr/>
              <p:nvPr/>
            </p:nvSpPr>
            <p:spPr>
              <a:xfrm>
                <a:off x="8872451" y="1912014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File opening options</a:t>
                </a:r>
              </a:p>
            </p:txBody>
          </p:sp>
          <p:sp>
            <p:nvSpPr>
              <p:cNvPr id="15" name="AutoShape 303">
                <a:extLst>
                  <a:ext uri="{FF2B5EF4-FFF2-40B4-BE49-F238E27FC236}">
                    <a16:creationId xmlns:a16="http://schemas.microsoft.com/office/drawing/2014/main" id="{04C3A802-66DD-8529-2589-86487079F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288" y="1532789"/>
                <a:ext cx="410042" cy="4236717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>
                  <a:defRPr/>
                </a:pPr>
                <a:r>
                  <a:rPr lang="en-US" kern="0" dirty="0">
                    <a:solidFill>
                      <a:sysClr val="windowText" lastClr="000000"/>
                    </a:solidFill>
                  </a:rPr>
                  <a:t>z</a:t>
                </a:r>
              </a:p>
            </p:txBody>
          </p:sp>
          <p:sp>
            <p:nvSpPr>
              <p:cNvPr id="18" name="Rounded Rectangle 143">
                <a:extLst>
                  <a:ext uri="{FF2B5EF4-FFF2-40B4-BE49-F238E27FC236}">
                    <a16:creationId xmlns:a16="http://schemas.microsoft.com/office/drawing/2014/main" id="{9422C3EA-E38D-B37B-6475-10D8BB1E08D8}"/>
                  </a:ext>
                </a:extLst>
              </p:cNvPr>
              <p:cNvSpPr/>
              <p:nvPr/>
            </p:nvSpPr>
            <p:spPr>
              <a:xfrm>
                <a:off x="7671330" y="3512539"/>
                <a:ext cx="82296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Actions</a:t>
                </a: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FF8805A-F97F-2C68-4CFE-CA32554CDA5E}"/>
                </a:ext>
              </a:extLst>
            </p:cNvPr>
            <p:cNvSpPr/>
            <p:nvPr/>
          </p:nvSpPr>
          <p:spPr>
            <a:xfrm>
              <a:off x="6461429" y="4028730"/>
              <a:ext cx="206779" cy="221028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5742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7180A-875B-9DAB-2077-CB54DF920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437AFD-ED01-A518-4AC4-1591E23C83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Sharing Files in Teams Channels</a:t>
            </a:r>
          </a:p>
        </p:txBody>
      </p:sp>
    </p:spTree>
    <p:extLst>
      <p:ext uri="{BB962C8B-B14F-4D97-AF65-F5344CB8AC3E}">
        <p14:creationId xmlns:p14="http://schemas.microsoft.com/office/powerpoint/2010/main" val="2791342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C8DED7E-FF29-83BA-1B34-545B9F8B8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 Live Presenter View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947746-5D0E-948B-AD56-08C2B04F6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BFCA39-1CB4-8AF1-4FFD-5718481CCBC2}"/>
              </a:ext>
            </a:extLst>
          </p:cNvPr>
          <p:cNvGrpSpPr/>
          <p:nvPr/>
        </p:nvGrpSpPr>
        <p:grpSpPr>
          <a:xfrm>
            <a:off x="1053115" y="1068821"/>
            <a:ext cx="10085771" cy="5310114"/>
            <a:chOff x="1053115" y="1068821"/>
            <a:chExt cx="10085771" cy="5310114"/>
          </a:xfrm>
        </p:grpSpPr>
        <p:pic>
          <p:nvPicPr>
            <p:cNvPr id="19" name="Picture 1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99EB4EA-02E0-9349-A8D2-F96DB7D3C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3679" y="1332533"/>
              <a:ext cx="8855207" cy="5046402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74B9B378-25AC-58F4-CCDC-6F08538ABD2D}"/>
                </a:ext>
              </a:extLst>
            </p:cNvPr>
            <p:cNvSpPr/>
            <p:nvPr/>
          </p:nvSpPr>
          <p:spPr>
            <a:xfrm>
              <a:off x="4324906" y="1567297"/>
              <a:ext cx="1975559" cy="441064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5" name="Rounded Rectangle 143">
              <a:extLst>
                <a:ext uri="{FF2B5EF4-FFF2-40B4-BE49-F238E27FC236}">
                  <a16:creationId xmlns:a16="http://schemas.microsoft.com/office/drawing/2014/main" id="{386E2BC2-F738-6800-5AE4-53F5EA516AAF}"/>
                </a:ext>
              </a:extLst>
            </p:cNvPr>
            <p:cNvSpPr/>
            <p:nvPr/>
          </p:nvSpPr>
          <p:spPr>
            <a:xfrm>
              <a:off x="7101965" y="2796553"/>
              <a:ext cx="16459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Speaker notes</a:t>
              </a:r>
            </a:p>
          </p:txBody>
        </p:sp>
        <p:sp>
          <p:nvSpPr>
            <p:cNvPr id="25" name="Line 314">
              <a:extLst>
                <a:ext uri="{FF2B5EF4-FFF2-40B4-BE49-F238E27FC236}">
                  <a16:creationId xmlns:a16="http://schemas.microsoft.com/office/drawing/2014/main" id="{8F26E610-2491-0B47-1C79-629191F069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60254" y="4880423"/>
              <a:ext cx="498475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Rounded Rectangle 143">
              <a:extLst>
                <a:ext uri="{FF2B5EF4-FFF2-40B4-BE49-F238E27FC236}">
                  <a16:creationId xmlns:a16="http://schemas.microsoft.com/office/drawing/2014/main" id="{4299A586-F930-850F-D329-918C9DD8DA37}"/>
                </a:ext>
              </a:extLst>
            </p:cNvPr>
            <p:cNvSpPr/>
            <p:nvPr/>
          </p:nvSpPr>
          <p:spPr>
            <a:xfrm>
              <a:off x="1053115" y="4743263"/>
              <a:ext cx="16459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Presentation toolbar</a:t>
              </a:r>
            </a:p>
          </p:txBody>
        </p:sp>
        <p:sp>
          <p:nvSpPr>
            <p:cNvPr id="27" name="Rounded Rectangle 143">
              <a:extLst>
                <a:ext uri="{FF2B5EF4-FFF2-40B4-BE49-F238E27FC236}">
                  <a16:creationId xmlns:a16="http://schemas.microsoft.com/office/drawing/2014/main" id="{B9712F45-010B-142C-90E0-4F5CA97449E9}"/>
                </a:ext>
              </a:extLst>
            </p:cNvPr>
            <p:cNvSpPr/>
            <p:nvPr/>
          </p:nvSpPr>
          <p:spPr>
            <a:xfrm>
              <a:off x="4942206" y="4150656"/>
              <a:ext cx="13716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Annotation tools</a:t>
              </a:r>
            </a:p>
          </p:txBody>
        </p:sp>
        <p:sp>
          <p:nvSpPr>
            <p:cNvPr id="28" name="AutoShape 302">
              <a:extLst>
                <a:ext uri="{FF2B5EF4-FFF2-40B4-BE49-F238E27FC236}">
                  <a16:creationId xmlns:a16="http://schemas.microsoft.com/office/drawing/2014/main" id="{847C083F-F609-DDB8-6F1E-D2250915C96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462523" y="3727488"/>
              <a:ext cx="219648" cy="1615262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9DC64B17-A79E-73E3-F869-74935238378E}"/>
                </a:ext>
              </a:extLst>
            </p:cNvPr>
            <p:cNvSpPr/>
            <p:nvPr/>
          </p:nvSpPr>
          <p:spPr>
            <a:xfrm>
              <a:off x="2958729" y="4644943"/>
              <a:ext cx="3421249" cy="387652"/>
            </a:xfrm>
            <a:prstGeom prst="roundRect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3" name="Line 314">
              <a:extLst>
                <a:ext uri="{FF2B5EF4-FFF2-40B4-BE49-F238E27FC236}">
                  <a16:creationId xmlns:a16="http://schemas.microsoft.com/office/drawing/2014/main" id="{8FEFF7F0-A651-965C-02A0-4D0E5FE1D77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063446" y="1318059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4798FE3B-47E3-E425-D7B4-C7E8E6C36564}"/>
                </a:ext>
              </a:extLst>
            </p:cNvPr>
            <p:cNvSpPr/>
            <p:nvPr/>
          </p:nvSpPr>
          <p:spPr>
            <a:xfrm>
              <a:off x="4672603" y="1073297"/>
              <a:ext cx="12801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Presenter tools</a:t>
              </a:r>
            </a:p>
          </p:txBody>
        </p:sp>
        <p:sp>
          <p:nvSpPr>
            <p:cNvPr id="4" name="Line 314">
              <a:extLst>
                <a:ext uri="{FF2B5EF4-FFF2-40B4-BE49-F238E27FC236}">
                  <a16:creationId xmlns:a16="http://schemas.microsoft.com/office/drawing/2014/main" id="{04756DBA-D45E-6A96-2E7B-13E4B37A23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18251" y="5905519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Rounded Rectangle 143">
              <a:extLst>
                <a:ext uri="{FF2B5EF4-FFF2-40B4-BE49-F238E27FC236}">
                  <a16:creationId xmlns:a16="http://schemas.microsoft.com/office/drawing/2014/main" id="{FF56A15E-9C7B-60F2-A5B2-0CDEA2EAFA55}"/>
                </a:ext>
              </a:extLst>
            </p:cNvPr>
            <p:cNvSpPr/>
            <p:nvPr/>
          </p:nvSpPr>
          <p:spPr>
            <a:xfrm>
              <a:off x="8198393" y="5768200"/>
              <a:ext cx="13716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You as Presenter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7118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C8DED7E-FF29-83BA-1B34-545B9F8B8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 Live Participant View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947746-5D0E-948B-AD56-08C2B04F6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DE33833-0C95-BBA3-FC52-CCA41A569237}"/>
              </a:ext>
            </a:extLst>
          </p:cNvPr>
          <p:cNvGrpSpPr/>
          <p:nvPr/>
        </p:nvGrpSpPr>
        <p:grpSpPr>
          <a:xfrm>
            <a:off x="1103515" y="1215108"/>
            <a:ext cx="9984971" cy="5076141"/>
            <a:chOff x="1103515" y="1503339"/>
            <a:chExt cx="9984971" cy="5076141"/>
          </a:xfrm>
        </p:grpSpPr>
        <p:pic>
          <p:nvPicPr>
            <p:cNvPr id="20" name="Picture 1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A449359A-A854-C17E-7423-15CB3EC3BA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6145"/>
            <a:stretch/>
          </p:blipFill>
          <p:spPr>
            <a:xfrm>
              <a:off x="1103515" y="1503339"/>
              <a:ext cx="9984971" cy="464010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9" name="Line 314">
              <a:extLst>
                <a:ext uri="{FF2B5EF4-FFF2-40B4-BE49-F238E27FC236}">
                  <a16:creationId xmlns:a16="http://schemas.microsoft.com/office/drawing/2014/main" id="{2605C5E4-FDEB-ED18-F501-6D807F547FB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5428597" y="5534569"/>
              <a:ext cx="473424" cy="45719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Line 314">
              <a:extLst>
                <a:ext uri="{FF2B5EF4-FFF2-40B4-BE49-F238E27FC236}">
                  <a16:creationId xmlns:a16="http://schemas.microsoft.com/office/drawing/2014/main" id="{421E2B6B-3D13-679A-9FBE-6F1D85041D6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4870214" y="6350880"/>
              <a:ext cx="457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" name="Rounded Rectangle 143">
              <a:extLst>
                <a:ext uri="{FF2B5EF4-FFF2-40B4-BE49-F238E27FC236}">
                  <a16:creationId xmlns:a16="http://schemas.microsoft.com/office/drawing/2014/main" id="{064A0539-5633-AD8D-6350-7E1A4B5CABC5}"/>
                </a:ext>
              </a:extLst>
            </p:cNvPr>
            <p:cNvSpPr/>
            <p:nvPr/>
          </p:nvSpPr>
          <p:spPr>
            <a:xfrm>
              <a:off x="4648955" y="6304842"/>
              <a:ext cx="89971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Grid view</a:t>
              </a:r>
            </a:p>
          </p:txBody>
        </p:sp>
        <p:sp>
          <p:nvSpPr>
            <p:cNvPr id="13" name="Line 314">
              <a:extLst>
                <a:ext uri="{FF2B5EF4-FFF2-40B4-BE49-F238E27FC236}">
                  <a16:creationId xmlns:a16="http://schemas.microsoft.com/office/drawing/2014/main" id="{02BD4E6C-EADD-8549-5215-ADFB4DE5AB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4550" y="1855689"/>
              <a:ext cx="7315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1454F0CA-BB34-A6D3-5173-0CDF002A1FD8}"/>
                </a:ext>
              </a:extLst>
            </p:cNvPr>
            <p:cNvSpPr/>
            <p:nvPr/>
          </p:nvSpPr>
          <p:spPr>
            <a:xfrm>
              <a:off x="4206471" y="1718370"/>
              <a:ext cx="184440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Become the presenter</a:t>
              </a:r>
            </a:p>
          </p:txBody>
        </p:sp>
        <p:sp>
          <p:nvSpPr>
            <p:cNvPr id="5" name="Rounded Rectangle 143">
              <a:extLst>
                <a:ext uri="{FF2B5EF4-FFF2-40B4-BE49-F238E27FC236}">
                  <a16:creationId xmlns:a16="http://schemas.microsoft.com/office/drawing/2014/main" id="{796CAE05-893F-35F8-0519-0B33070459D3}"/>
                </a:ext>
              </a:extLst>
            </p:cNvPr>
            <p:cNvSpPr/>
            <p:nvPr/>
          </p:nvSpPr>
          <p:spPr>
            <a:xfrm>
              <a:off x="5792886" y="5197126"/>
              <a:ext cx="1932107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More actions including Translate slides</a:t>
              </a:r>
            </a:p>
          </p:txBody>
        </p:sp>
        <p:sp>
          <p:nvSpPr>
            <p:cNvPr id="15" name="Line 314">
              <a:extLst>
                <a:ext uri="{FF2B5EF4-FFF2-40B4-BE49-F238E27FC236}">
                  <a16:creationId xmlns:a16="http://schemas.microsoft.com/office/drawing/2014/main" id="{4A7CF470-DCCB-91F1-275B-996540FC661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4124585" y="5602642"/>
              <a:ext cx="457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Rounded Rectangle 143">
              <a:extLst>
                <a:ext uri="{FF2B5EF4-FFF2-40B4-BE49-F238E27FC236}">
                  <a16:creationId xmlns:a16="http://schemas.microsoft.com/office/drawing/2014/main" id="{ACBAE964-305B-2519-A4F3-D494DF065789}"/>
                </a:ext>
              </a:extLst>
            </p:cNvPr>
            <p:cNvSpPr/>
            <p:nvPr/>
          </p:nvSpPr>
          <p:spPr>
            <a:xfrm>
              <a:off x="3491172" y="5197126"/>
              <a:ext cx="1724025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Return to slide presenter is sharing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25D6D27-3F5B-5EFC-6841-CAF273077C00}"/>
                </a:ext>
              </a:extLst>
            </p:cNvPr>
            <p:cNvSpPr/>
            <p:nvPr/>
          </p:nvSpPr>
          <p:spPr>
            <a:xfrm>
              <a:off x="6450342" y="1668675"/>
              <a:ext cx="457353" cy="365759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2" name="Line 314">
              <a:extLst>
                <a:ext uri="{FF2B5EF4-FFF2-40B4-BE49-F238E27FC236}">
                  <a16:creationId xmlns:a16="http://schemas.microsoft.com/office/drawing/2014/main" id="{DFE9BBDF-B76A-7BEB-BB6F-C99FEC847B0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2240205" y="6006284"/>
              <a:ext cx="64008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ACAA223F-975D-961F-CE84-22753C0F80E8}"/>
                </a:ext>
              </a:extLst>
            </p:cNvPr>
            <p:cNvSpPr/>
            <p:nvPr/>
          </p:nvSpPr>
          <p:spPr>
            <a:xfrm>
              <a:off x="1397540" y="5758266"/>
              <a:ext cx="118872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Independent navigation</a:t>
              </a: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B765D6EA-958C-97DD-2DED-A6B3C5E7FEB4}"/>
                </a:ext>
              </a:extLst>
            </p:cNvPr>
            <p:cNvSpPr/>
            <p:nvPr/>
          </p:nvSpPr>
          <p:spPr>
            <a:xfrm>
              <a:off x="2880284" y="5861304"/>
              <a:ext cx="2668381" cy="262261"/>
            </a:xfrm>
            <a:prstGeom prst="roundRect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  <p:sp>
        <p:nvSpPr>
          <p:cNvPr id="7" name="Line 314">
            <a:extLst>
              <a:ext uri="{FF2B5EF4-FFF2-40B4-BE49-F238E27FC236}">
                <a16:creationId xmlns:a16="http://schemas.microsoft.com/office/drawing/2014/main" id="{98D26C2F-0971-F07A-A7E9-FA8FF8D3E5E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70191" y="5491420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Rounded Rectangle 143">
            <a:extLst>
              <a:ext uri="{FF2B5EF4-FFF2-40B4-BE49-F238E27FC236}">
                <a16:creationId xmlns:a16="http://schemas.microsoft.com/office/drawing/2014/main" id="{2492CC52-E58E-5B04-04D2-597B9F04FB47}"/>
              </a:ext>
            </a:extLst>
          </p:cNvPr>
          <p:cNvSpPr/>
          <p:nvPr/>
        </p:nvSpPr>
        <p:spPr>
          <a:xfrm>
            <a:off x="8342181" y="5354101"/>
            <a:ext cx="146304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You as Participant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7040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040DD6-8F0C-6C1C-96B3-2C9BB1A1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6E27C5-71E7-8A35-736A-CB0B699F7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Using PowerPoint Live in a Meeting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8093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Apps and Connectors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177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AFA31-3D82-9BF5-665C-7330132F7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80F31B-086A-19EB-59C5-B33C5E21E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E2409DF-B08A-4A26-FA54-86A08C0F9054}"/>
              </a:ext>
            </a:extLst>
          </p:cNvPr>
          <p:cNvGrpSpPr/>
          <p:nvPr/>
        </p:nvGrpSpPr>
        <p:grpSpPr>
          <a:xfrm>
            <a:off x="1706500" y="1375168"/>
            <a:ext cx="8779001" cy="4687700"/>
            <a:chOff x="1706500" y="1226083"/>
            <a:chExt cx="8779001" cy="4687700"/>
          </a:xfrm>
        </p:grpSpPr>
        <p:pic>
          <p:nvPicPr>
            <p:cNvPr id="22" name="Picture 2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0BFF3C3-70E0-2C95-E294-80F27A8D9A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073"/>
            <a:stretch/>
          </p:blipFill>
          <p:spPr>
            <a:xfrm>
              <a:off x="1706500" y="1226083"/>
              <a:ext cx="8779001" cy="468770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4D17D16-0B52-0AA5-6AFB-FF213D8818E3}"/>
                </a:ext>
              </a:extLst>
            </p:cNvPr>
            <p:cNvSpPr/>
            <p:nvPr/>
          </p:nvSpPr>
          <p:spPr>
            <a:xfrm>
              <a:off x="1742871" y="5008957"/>
              <a:ext cx="374164" cy="328348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D175617-9C58-E5AF-7666-F515D5B73ACC}"/>
                </a:ext>
              </a:extLst>
            </p:cNvPr>
            <p:cNvSpPr/>
            <p:nvPr/>
          </p:nvSpPr>
          <p:spPr>
            <a:xfrm>
              <a:off x="6321051" y="5443651"/>
              <a:ext cx="167148" cy="18288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6279831-7E1A-589F-A3FA-A5378E4B54FC}"/>
                </a:ext>
              </a:extLst>
            </p:cNvPr>
            <p:cNvSpPr/>
            <p:nvPr/>
          </p:nvSpPr>
          <p:spPr>
            <a:xfrm>
              <a:off x="3778219" y="2836606"/>
              <a:ext cx="167148" cy="18288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1" name="Line 313">
              <a:extLst>
                <a:ext uri="{FF2B5EF4-FFF2-40B4-BE49-F238E27FC236}">
                  <a16:creationId xmlns:a16="http://schemas.microsoft.com/office/drawing/2014/main" id="{DBD762E9-4A7F-EBB6-3A8F-31685BED7F8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2148096" y="482199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Line 314">
              <a:extLst>
                <a:ext uri="{FF2B5EF4-FFF2-40B4-BE49-F238E27FC236}">
                  <a16:creationId xmlns:a16="http://schemas.microsoft.com/office/drawing/2014/main" id="{B6274C6E-2319-1B2D-E737-9ED15223DDA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3626556" y="255138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54541C1B-02B3-8BE6-01F6-1054AED73639}"/>
                </a:ext>
              </a:extLst>
            </p:cNvPr>
            <p:cNvSpPr/>
            <p:nvPr/>
          </p:nvSpPr>
          <p:spPr>
            <a:xfrm>
              <a:off x="3381554" y="2290705"/>
              <a:ext cx="98847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Connectors</a:t>
              </a:r>
            </a:p>
          </p:txBody>
        </p:sp>
        <p:sp>
          <p:nvSpPr>
            <p:cNvPr id="14" name="Line 313">
              <a:extLst>
                <a:ext uri="{FF2B5EF4-FFF2-40B4-BE49-F238E27FC236}">
                  <a16:creationId xmlns:a16="http://schemas.microsoft.com/office/drawing/2014/main" id="{04988AD4-0433-EF30-C34F-198AD5B473B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2123649" y="5199986"/>
              <a:ext cx="66924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Line 313">
              <a:extLst>
                <a:ext uri="{FF2B5EF4-FFF2-40B4-BE49-F238E27FC236}">
                  <a16:creationId xmlns:a16="http://schemas.microsoft.com/office/drawing/2014/main" id="{739F7A4D-5677-193A-A475-A6A70233AAD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6602458" y="552779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F217367E-D54A-0832-0C26-52727FF1089D}"/>
                </a:ext>
              </a:extLst>
            </p:cNvPr>
            <p:cNvSpPr/>
            <p:nvPr/>
          </p:nvSpPr>
          <p:spPr>
            <a:xfrm>
              <a:off x="2369029" y="4682272"/>
              <a:ext cx="1197154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Personal apps</a:t>
              </a: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7DBE3B2E-06E6-8EA4-8173-B47081F90D36}"/>
                </a:ext>
              </a:extLst>
            </p:cNvPr>
            <p:cNvSpPr/>
            <p:nvPr/>
          </p:nvSpPr>
          <p:spPr>
            <a:xfrm>
              <a:off x="2319663" y="5017106"/>
              <a:ext cx="1306154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Search for and manage apps</a:t>
              </a: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13923728-49C9-602B-73AC-E913EE3033E5}"/>
                </a:ext>
              </a:extLst>
            </p:cNvPr>
            <p:cNvSpPr/>
            <p:nvPr/>
          </p:nvSpPr>
          <p:spPr>
            <a:xfrm>
              <a:off x="6920850" y="5382866"/>
              <a:ext cx="13716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Apps in posts</a:t>
              </a:r>
            </a:p>
          </p:txBody>
        </p:sp>
        <p:sp>
          <p:nvSpPr>
            <p:cNvPr id="20" name="Rounded Rectangle 143">
              <a:extLst>
                <a:ext uri="{FF2B5EF4-FFF2-40B4-BE49-F238E27FC236}">
                  <a16:creationId xmlns:a16="http://schemas.microsoft.com/office/drawing/2014/main" id="{4B465EE0-5FD1-637E-87E2-57467524A4AE}"/>
                </a:ext>
              </a:extLst>
            </p:cNvPr>
            <p:cNvSpPr/>
            <p:nvPr/>
          </p:nvSpPr>
          <p:spPr>
            <a:xfrm>
              <a:off x="7051055" y="2048193"/>
              <a:ext cx="114435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Apps as tabs</a:t>
              </a: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6E90AB80-D02F-1998-B3D2-B5C576182A20}"/>
                </a:ext>
              </a:extLst>
            </p:cNvPr>
            <p:cNvSpPr/>
            <p:nvPr/>
          </p:nvSpPr>
          <p:spPr>
            <a:xfrm>
              <a:off x="1736316" y="4682590"/>
              <a:ext cx="374904" cy="27432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4" name="AutoShape 302">
              <a:extLst>
                <a:ext uri="{FF2B5EF4-FFF2-40B4-BE49-F238E27FC236}">
                  <a16:creationId xmlns:a16="http://schemas.microsoft.com/office/drawing/2014/main" id="{71E16122-8AAF-CA01-BB20-9BD698CB6CCA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7485920" y="521654"/>
              <a:ext cx="274629" cy="2763234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6171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1CFFE9-C2CB-37A3-E265-E86E38CF6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A961518-5A31-5D15-B817-D3D7601D2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Apps as Tabs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0071414-13D1-3B66-7B28-CC532D7857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1" y="1057976"/>
            <a:ext cx="11103308" cy="1331361"/>
          </a:xfrm>
        </p:spPr>
        <p:txBody>
          <a:bodyPr/>
          <a:lstStyle/>
          <a:p>
            <a:r>
              <a:rPr lang="en-US" dirty="0"/>
              <a:t>Channel owners and members can add an app as a tab in a channel.</a:t>
            </a:r>
          </a:p>
          <a:p>
            <a:pPr lvl="1"/>
            <a:r>
              <a:rPr lang="en-US" dirty="0"/>
              <a:t>From the channel tabs, select the </a:t>
            </a:r>
            <a:r>
              <a:rPr lang="en-US" b="1" dirty="0"/>
              <a:t>Add a tab </a:t>
            </a:r>
            <a:r>
              <a:rPr lang="en-US" dirty="0"/>
              <a:t>button.</a:t>
            </a:r>
          </a:p>
          <a:p>
            <a:pPr lvl="1"/>
            <a:r>
              <a:rPr lang="en-US" dirty="0"/>
              <a:t>Choose from Microsoft 365 apps and third-party apps arranged by headings, such as "Apps we love."</a:t>
            </a:r>
          </a:p>
          <a:p>
            <a:r>
              <a:rPr lang="en-US" dirty="0"/>
              <a:t>Microsoft 365 admin controls which apps are available.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DE0232-6EC8-662D-0DD5-B158A7967532}"/>
              </a:ext>
            </a:extLst>
          </p:cNvPr>
          <p:cNvGrpSpPr/>
          <p:nvPr/>
        </p:nvGrpSpPr>
        <p:grpSpPr>
          <a:xfrm>
            <a:off x="867483" y="2563328"/>
            <a:ext cx="10457034" cy="3921473"/>
            <a:chOff x="476921" y="2186606"/>
            <a:chExt cx="10457034" cy="3921473"/>
          </a:xfrm>
        </p:grpSpPr>
        <p:pic>
          <p:nvPicPr>
            <p:cNvPr id="2" name="Picture 1" descr="A screenshot of a phone&#10;&#10;Description automatically generated">
              <a:extLst>
                <a:ext uri="{FF2B5EF4-FFF2-40B4-BE49-F238E27FC236}">
                  <a16:creationId xmlns:a16="http://schemas.microsoft.com/office/drawing/2014/main" id="{99AF8B0E-40EB-BED3-B68E-0165555442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957" r="671" b="543"/>
            <a:stretch/>
          </p:blipFill>
          <p:spPr>
            <a:xfrm>
              <a:off x="1759424" y="2186606"/>
              <a:ext cx="3503679" cy="392147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6EDEB366-0840-8683-B91C-D419D3D398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10" t="2283" r="1658" b="2349"/>
            <a:stretch/>
          </p:blipFill>
          <p:spPr>
            <a:xfrm>
              <a:off x="6312259" y="2186606"/>
              <a:ext cx="4621696" cy="378681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6ADB68FA-7522-5EAB-4462-3B5C66900BB6}"/>
                </a:ext>
              </a:extLst>
            </p:cNvPr>
            <p:cNvSpPr/>
            <p:nvPr/>
          </p:nvSpPr>
          <p:spPr>
            <a:xfrm>
              <a:off x="476921" y="4480664"/>
              <a:ext cx="1144358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Third-party apps</a:t>
              </a:r>
            </a:p>
          </p:txBody>
        </p:sp>
        <p:sp>
          <p:nvSpPr>
            <p:cNvPr id="11" name="AutoShape 302">
              <a:extLst>
                <a:ext uri="{FF2B5EF4-FFF2-40B4-BE49-F238E27FC236}">
                  <a16:creationId xmlns:a16="http://schemas.microsoft.com/office/drawing/2014/main" id="{7E0FCEBF-0C6D-09B0-2E71-8EAFC196B05B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621279" y="3563176"/>
              <a:ext cx="276287" cy="2292177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07065694-779E-879C-C04B-7ECCA8BE9CB2}"/>
                </a:ext>
              </a:extLst>
            </p:cNvPr>
            <p:cNvSpPr/>
            <p:nvPr/>
          </p:nvSpPr>
          <p:spPr>
            <a:xfrm>
              <a:off x="476921" y="2780642"/>
              <a:ext cx="1144358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Microsoft apps</a:t>
              </a:r>
            </a:p>
          </p:txBody>
        </p:sp>
        <p:sp>
          <p:nvSpPr>
            <p:cNvPr id="13" name="AutoShape 302">
              <a:extLst>
                <a:ext uri="{FF2B5EF4-FFF2-40B4-BE49-F238E27FC236}">
                  <a16:creationId xmlns:a16="http://schemas.microsoft.com/office/drawing/2014/main" id="{1395FF60-7998-36C8-1FE6-7EFF703D7FCC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628969" y="2524000"/>
              <a:ext cx="268598" cy="87074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Arc 1">
              <a:extLst>
                <a:ext uri="{FF2B5EF4-FFF2-40B4-BE49-F238E27FC236}">
                  <a16:creationId xmlns:a16="http://schemas.microsoft.com/office/drawing/2014/main" id="{B4E2F4B7-6064-042F-4D04-F26FCAF20721}"/>
                </a:ext>
              </a:extLst>
            </p:cNvPr>
            <p:cNvSpPr/>
            <p:nvPr/>
          </p:nvSpPr>
          <p:spPr>
            <a:xfrm rot="16701789">
              <a:off x="4151109" y="3023330"/>
              <a:ext cx="2869710" cy="1643282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31786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5C2DC00-AC65-82B0-2FA2-55379488E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OneNote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BB1EF6-C654-E53C-0266-BB54B5610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DE00C6-9C2D-BDED-6D2C-EE92464D3AAC}"/>
              </a:ext>
            </a:extLst>
          </p:cNvPr>
          <p:cNvGrpSpPr/>
          <p:nvPr/>
        </p:nvGrpSpPr>
        <p:grpSpPr>
          <a:xfrm>
            <a:off x="1340708" y="1121839"/>
            <a:ext cx="9510584" cy="5343512"/>
            <a:chOff x="1538841" y="1171534"/>
            <a:chExt cx="9510584" cy="5343512"/>
          </a:xfrm>
        </p:grpSpPr>
        <p:pic>
          <p:nvPicPr>
            <p:cNvPr id="4" name="Picture 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C95EA3D-7E2C-87B0-4D43-FFBEAE4E7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38841" y="1457595"/>
              <a:ext cx="9510584" cy="50574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Line 316">
              <a:extLst>
                <a:ext uri="{FF2B5EF4-FFF2-40B4-BE49-F238E27FC236}">
                  <a16:creationId xmlns:a16="http://schemas.microsoft.com/office/drawing/2014/main" id="{BCA11B40-56B1-AD9E-E4D1-E34E77739B7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6591286" y="155836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37967813-D5A8-AA80-9795-2B224AE84CCA}"/>
                </a:ext>
              </a:extLst>
            </p:cNvPr>
            <p:cNvSpPr/>
            <p:nvPr/>
          </p:nvSpPr>
          <p:spPr>
            <a:xfrm>
              <a:off x="5978510" y="1171534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OneNote app as a tab</a:t>
              </a: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ACDC6396-6F3D-C5DF-CEA7-AC66119603F6}"/>
                </a:ext>
              </a:extLst>
            </p:cNvPr>
            <p:cNvSpPr/>
            <p:nvPr/>
          </p:nvSpPr>
          <p:spPr>
            <a:xfrm>
              <a:off x="4451198" y="3291681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Sections</a:t>
              </a: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BC21E46F-03ED-8F86-442A-D9D7D9B6A312}"/>
                </a:ext>
              </a:extLst>
            </p:cNvPr>
            <p:cNvSpPr/>
            <p:nvPr/>
          </p:nvSpPr>
          <p:spPr>
            <a:xfrm>
              <a:off x="5773845" y="4192795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Pages</a:t>
              </a:r>
            </a:p>
          </p:txBody>
        </p: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A3106B2A-8079-A387-834E-5E8043CB74E4}"/>
                </a:ext>
              </a:extLst>
            </p:cNvPr>
            <p:cNvSpPr/>
            <p:nvPr/>
          </p:nvSpPr>
          <p:spPr>
            <a:xfrm>
              <a:off x="9307867" y="2959036"/>
              <a:ext cx="1188719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Page content</a:t>
              </a:r>
            </a:p>
          </p:txBody>
        </p:sp>
        <p:sp>
          <p:nvSpPr>
            <p:cNvPr id="16" name="Line 316">
              <a:extLst>
                <a:ext uri="{FF2B5EF4-FFF2-40B4-BE49-F238E27FC236}">
                  <a16:creationId xmlns:a16="http://schemas.microsoft.com/office/drawing/2014/main" id="{FF50C9FA-291B-C6F8-3A46-75C2A3DE8E9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5489204" y="1451397"/>
              <a:ext cx="274634" cy="58207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E05D0166-08AA-4132-C1B2-FB5584C1C2F4}"/>
                </a:ext>
              </a:extLst>
            </p:cNvPr>
            <p:cNvSpPr/>
            <p:nvPr/>
          </p:nvSpPr>
          <p:spPr>
            <a:xfrm>
              <a:off x="3727826" y="1171534"/>
              <a:ext cx="164592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OneNote section for channel members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14746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 Files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C9584-40AA-A50E-1463-B91C277E1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Forms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0BB403-B616-BF18-D3D8-432D324E3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sp>
        <p:nvSpPr>
          <p:cNvPr id="14" name="IMAGE_BOUNDING_BOX">
            <a:extLst>
              <a:ext uri="{FF2B5EF4-FFF2-40B4-BE49-F238E27FC236}">
                <a16:creationId xmlns:a16="http://schemas.microsoft.com/office/drawing/2014/main" id="{41C5B70B-C823-3261-B135-E635AF345065}"/>
              </a:ext>
            </a:extLst>
          </p:cNvPr>
          <p:cNvSpPr/>
          <p:nvPr/>
        </p:nvSpPr>
        <p:spPr>
          <a:xfrm>
            <a:off x="758240" y="1115804"/>
            <a:ext cx="10675520" cy="4364794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6F02820-6F69-A84E-74EA-56185BC862DE}"/>
              </a:ext>
            </a:extLst>
          </p:cNvPr>
          <p:cNvGrpSpPr/>
          <p:nvPr/>
        </p:nvGrpSpPr>
        <p:grpSpPr>
          <a:xfrm>
            <a:off x="2654101" y="1175674"/>
            <a:ext cx="6883799" cy="5014064"/>
            <a:chOff x="2283138" y="1175674"/>
            <a:chExt cx="6883799" cy="5014064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B480E8A2-1D21-9C3E-8825-B388FB7A2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3138" y="1175674"/>
              <a:ext cx="6883799" cy="5014064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D8613953-D11C-EE31-B6FF-B5554E6E86C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3878329" y="547156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494C6990-6A10-28BB-9681-92834B53D0D4}"/>
                </a:ext>
              </a:extLst>
            </p:cNvPr>
            <p:cNvSpPr/>
            <p:nvPr/>
          </p:nvSpPr>
          <p:spPr>
            <a:xfrm>
              <a:off x="4127566" y="5334245"/>
              <a:ext cx="180866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Add a new question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ECD7539-C673-F823-161D-354CDE859586}"/>
                </a:ext>
              </a:extLst>
            </p:cNvPr>
            <p:cNvSpPr/>
            <p:nvPr/>
          </p:nvSpPr>
          <p:spPr>
            <a:xfrm>
              <a:off x="5936233" y="1980380"/>
              <a:ext cx="728726" cy="250853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" name="Line 313">
              <a:extLst>
                <a:ext uri="{FF2B5EF4-FFF2-40B4-BE49-F238E27FC236}">
                  <a16:creationId xmlns:a16="http://schemas.microsoft.com/office/drawing/2014/main" id="{81442FA5-3C8B-9C0A-071D-E4EEE6B03E6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6070676" y="248047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39BCD6C4-4F63-AE84-E5C3-7EC03B438543}"/>
                </a:ext>
              </a:extLst>
            </p:cNvPr>
            <p:cNvSpPr/>
            <p:nvPr/>
          </p:nvSpPr>
          <p:spPr>
            <a:xfrm>
              <a:off x="5415579" y="2523725"/>
              <a:ext cx="1808667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Preview on desktop and mobile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311664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154B5E47-63E7-6C6E-56D0-EE264F2B9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708" y="1351114"/>
            <a:ext cx="9510584" cy="505745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90E72E-D42D-9AAA-793D-E0E0F6791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Lists App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22810C-4F2D-0C37-3ECA-7C86AA98E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CF92DB2-9F1B-783F-C4F5-EFD7B0D9C13D}"/>
              </a:ext>
            </a:extLst>
          </p:cNvPr>
          <p:cNvGrpSpPr/>
          <p:nvPr/>
        </p:nvGrpSpPr>
        <p:grpSpPr>
          <a:xfrm>
            <a:off x="7263930" y="1147959"/>
            <a:ext cx="3017520" cy="1038091"/>
            <a:chOff x="5186250" y="1175769"/>
            <a:chExt cx="3017520" cy="1038091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B8C6347-DBD1-23BB-BA21-1D1D409E1CD9}"/>
                </a:ext>
              </a:extLst>
            </p:cNvPr>
            <p:cNvSpPr/>
            <p:nvPr/>
          </p:nvSpPr>
          <p:spPr>
            <a:xfrm>
              <a:off x="6293223" y="1796527"/>
              <a:ext cx="803575" cy="417333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" name="Line 316">
              <a:extLst>
                <a:ext uri="{FF2B5EF4-FFF2-40B4-BE49-F238E27FC236}">
                  <a16:creationId xmlns:a16="http://schemas.microsoft.com/office/drawing/2014/main" id="{786FCDE2-9354-70F5-2D8A-E8322045BFD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6458124" y="151221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8FA9C07D-A70B-AA7E-37D1-F96FD5C0E599}"/>
                </a:ext>
              </a:extLst>
            </p:cNvPr>
            <p:cNvSpPr/>
            <p:nvPr/>
          </p:nvSpPr>
          <p:spPr>
            <a:xfrm>
              <a:off x="5186250" y="1175769"/>
              <a:ext cx="30175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Lists app using an issue tracker template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62185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98E4253B-9D76-70CD-D784-B89356A97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560" y="1380888"/>
            <a:ext cx="8926080" cy="495838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CB6E0B-D517-656C-9610-396B337B3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Calendar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55333F-92ED-024B-8A5B-61D793D2D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105A44B-4806-CBF3-FA61-06462139E1B8}"/>
              </a:ext>
            </a:extLst>
          </p:cNvPr>
          <p:cNvGrpSpPr/>
          <p:nvPr/>
        </p:nvGrpSpPr>
        <p:grpSpPr>
          <a:xfrm>
            <a:off x="4943490" y="1126570"/>
            <a:ext cx="3840480" cy="1006692"/>
            <a:chOff x="4419600" y="995681"/>
            <a:chExt cx="3840480" cy="1006692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DB0E6FB2-347D-FDCE-24C8-A1E16C449DBC}"/>
                </a:ext>
              </a:extLst>
            </p:cNvPr>
            <p:cNvSpPr/>
            <p:nvPr/>
          </p:nvSpPr>
          <p:spPr>
            <a:xfrm>
              <a:off x="5796579" y="1667434"/>
              <a:ext cx="1035371" cy="334939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" name="Line 316">
              <a:extLst>
                <a:ext uri="{FF2B5EF4-FFF2-40B4-BE49-F238E27FC236}">
                  <a16:creationId xmlns:a16="http://schemas.microsoft.com/office/drawing/2014/main" id="{3346AF3A-AAAC-3B5C-8AB9-81A213E5F42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6090603" y="1367929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D9EB8B95-D171-93F1-A99F-D2F292191FFA}"/>
                </a:ext>
              </a:extLst>
            </p:cNvPr>
            <p:cNvSpPr/>
            <p:nvPr/>
          </p:nvSpPr>
          <p:spPr>
            <a:xfrm>
              <a:off x="4419600" y="995681"/>
              <a:ext cx="38404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Calendar of all meetings scheduled in this channel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924550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C879C-6834-3010-A971-7F9ECE894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Apps in Meetings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421B54-EBCA-72EB-050A-EEC01B39C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28B3840-CE64-53D9-7AC2-B3AEE134BD6C}"/>
              </a:ext>
            </a:extLst>
          </p:cNvPr>
          <p:cNvGrpSpPr/>
          <p:nvPr/>
        </p:nvGrpSpPr>
        <p:grpSpPr>
          <a:xfrm>
            <a:off x="1065086" y="1390321"/>
            <a:ext cx="10061829" cy="4942379"/>
            <a:chOff x="886800" y="1390321"/>
            <a:chExt cx="10061829" cy="4942379"/>
          </a:xfrm>
        </p:grpSpPr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0394D5A-1727-4D6B-281D-6638018350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6800" y="1390321"/>
              <a:ext cx="8284801" cy="4942379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E4C3376-9181-E0A6-190B-14710BCF5D82}"/>
                </a:ext>
              </a:extLst>
            </p:cNvPr>
            <p:cNvGrpSpPr/>
            <p:nvPr/>
          </p:nvGrpSpPr>
          <p:grpSpPr>
            <a:xfrm>
              <a:off x="8545929" y="2492379"/>
              <a:ext cx="2402700" cy="3584281"/>
              <a:chOff x="8545929" y="2492379"/>
              <a:chExt cx="2402700" cy="3584281"/>
            </a:xfrm>
          </p:grpSpPr>
          <p:sp>
            <p:nvSpPr>
              <p:cNvPr id="6" name="Line 313">
                <a:extLst>
                  <a:ext uri="{FF2B5EF4-FFF2-40B4-BE49-F238E27FC236}">
                    <a16:creationId xmlns:a16="http://schemas.microsoft.com/office/drawing/2014/main" id="{3955AD34-7057-7A4D-915D-E39296A7F2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9094112" y="5939341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" name="Rounded Rectangle 143">
                <a:extLst>
                  <a:ext uri="{FF2B5EF4-FFF2-40B4-BE49-F238E27FC236}">
                    <a16:creationId xmlns:a16="http://schemas.microsoft.com/office/drawing/2014/main" id="{D4567042-ACFB-1851-5E7B-53AC56A1C80D}"/>
                  </a:ext>
                </a:extLst>
              </p:cNvPr>
              <p:cNvSpPr/>
              <p:nvPr/>
            </p:nvSpPr>
            <p:spPr>
              <a:xfrm>
                <a:off x="9302709" y="5802022"/>
                <a:ext cx="164592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Launch instant poll</a:t>
                </a:r>
              </a:p>
            </p:txBody>
          </p:sp>
          <p:sp>
            <p:nvSpPr>
              <p:cNvPr id="8" name="AutoShape 302">
                <a:extLst>
                  <a:ext uri="{FF2B5EF4-FFF2-40B4-BE49-F238E27FC236}">
                    <a16:creationId xmlns:a16="http://schemas.microsoft.com/office/drawing/2014/main" id="{106B7F1F-CCF4-8C3B-466F-11C86F60C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9772" y="2946401"/>
                <a:ext cx="212937" cy="1990030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Rounded Rectangle 143">
                <a:extLst>
                  <a:ext uri="{FF2B5EF4-FFF2-40B4-BE49-F238E27FC236}">
                    <a16:creationId xmlns:a16="http://schemas.microsoft.com/office/drawing/2014/main" id="{348B278F-D1B6-B7FA-84C3-2A9081E7BFEC}"/>
                  </a:ext>
                </a:extLst>
              </p:cNvPr>
              <p:cNvSpPr/>
              <p:nvPr/>
            </p:nvSpPr>
            <p:spPr>
              <a:xfrm>
                <a:off x="9302709" y="3535729"/>
                <a:ext cx="1645920" cy="7315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Poll created by organizer before meeting</a:t>
                </a:r>
              </a:p>
            </p:txBody>
          </p:sp>
          <p:sp>
            <p:nvSpPr>
              <p:cNvPr id="10" name="Line 313">
                <a:extLst>
                  <a:ext uri="{FF2B5EF4-FFF2-40B4-BE49-F238E27FC236}">
                    <a16:creationId xmlns:a16="http://schemas.microsoft.com/office/drawing/2014/main" id="{C6B76250-9AC1-092C-9B97-0A01B3A423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8545929" y="2629698"/>
                <a:ext cx="10058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" name="Rounded Rectangle 143">
                <a:extLst>
                  <a:ext uri="{FF2B5EF4-FFF2-40B4-BE49-F238E27FC236}">
                    <a16:creationId xmlns:a16="http://schemas.microsoft.com/office/drawing/2014/main" id="{E247BB25-A3EB-2036-219F-C1E857EB398E}"/>
                  </a:ext>
                </a:extLst>
              </p:cNvPr>
              <p:cNvSpPr/>
              <p:nvPr/>
            </p:nvSpPr>
            <p:spPr>
              <a:xfrm>
                <a:off x="9302709" y="2492379"/>
                <a:ext cx="164592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Create new poll</a:t>
                </a:r>
              </a:p>
            </p:txBody>
          </p:sp>
        </p:grp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05E3D82-0957-34C3-7D4C-0DF37178C447}"/>
              </a:ext>
            </a:extLst>
          </p:cNvPr>
          <p:cNvSpPr/>
          <p:nvPr/>
        </p:nvSpPr>
        <p:spPr>
          <a:xfrm>
            <a:off x="6116320" y="1564640"/>
            <a:ext cx="487680" cy="467360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9950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032615-E609-82E6-228D-B142FFAA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AE1BF-861D-83AA-339A-312A9E483D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Adding Apps as Tabs and Personal Apps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28240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E4A6BB-731D-A7C5-E0FC-5B5D3C55C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968304-83F2-5E09-F9C5-AA3D20A96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E8F6B0-FCBD-D01E-596B-E9FEE77CC2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Bot</a:t>
            </a:r>
            <a:r>
              <a:rPr lang="en-US" dirty="0"/>
              <a:t>: A feature of some apps that enables you to interact with cloud-based services to retrieve content and information using chat messages.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3960C20-E3A5-76CB-6B88-1954D060FE42}"/>
              </a:ext>
            </a:extLst>
          </p:cNvPr>
          <p:cNvGrpSpPr/>
          <p:nvPr/>
        </p:nvGrpSpPr>
        <p:grpSpPr>
          <a:xfrm>
            <a:off x="961832" y="2161296"/>
            <a:ext cx="10268336" cy="4126889"/>
            <a:chOff x="597653" y="1936685"/>
            <a:chExt cx="10268336" cy="4126889"/>
          </a:xfrm>
        </p:grpSpPr>
        <p:pic>
          <p:nvPicPr>
            <p:cNvPr id="30" name="Picture 29" descr="A screenshot of a message&#10;&#10;Description automatically generated">
              <a:extLst>
                <a:ext uri="{FF2B5EF4-FFF2-40B4-BE49-F238E27FC236}">
                  <a16:creationId xmlns:a16="http://schemas.microsoft.com/office/drawing/2014/main" id="{AE00AA29-46B5-EFA3-962E-BFA90B3EE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08199" y="4259277"/>
              <a:ext cx="3057790" cy="135457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28" name="Picture 27" descr="A screenshot of a chat&#10;&#10;Description automatically generated">
              <a:extLst>
                <a:ext uri="{FF2B5EF4-FFF2-40B4-BE49-F238E27FC236}">
                  <a16:creationId xmlns:a16="http://schemas.microsoft.com/office/drawing/2014/main" id="{DCF87DD3-C9C3-BF57-84B4-2ED451C18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4813" y="4234248"/>
              <a:ext cx="6635690" cy="1611770"/>
            </a:xfrm>
            <a:prstGeom prst="rect">
              <a:avLst/>
            </a:prstGeom>
          </p:spPr>
        </p:pic>
        <p:pic>
          <p:nvPicPr>
            <p:cNvPr id="24" name="Picture 2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B1760ED-FA59-5FD0-BDA2-AF41BFB20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46103" y="2074004"/>
              <a:ext cx="3052075" cy="1777519"/>
            </a:xfrm>
            <a:prstGeom prst="rect">
              <a:avLst/>
            </a:prstGeom>
          </p:spPr>
        </p:pic>
        <p:pic>
          <p:nvPicPr>
            <p:cNvPr id="20" name="Picture 1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7F98E8D-0E07-F938-B7C3-FBB4579071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4813" y="2092825"/>
              <a:ext cx="2657705" cy="1600339"/>
            </a:xfrm>
            <a:prstGeom prst="rect">
              <a:avLst/>
            </a:prstGeom>
          </p:spPr>
        </p:pic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5AA3BB84-5AB3-97D5-2AA1-B05996A7D6CF}"/>
                </a:ext>
              </a:extLst>
            </p:cNvPr>
            <p:cNvSpPr/>
            <p:nvPr/>
          </p:nvSpPr>
          <p:spPr>
            <a:xfrm>
              <a:off x="597653" y="1936685"/>
              <a:ext cx="2743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" name="Line 313">
              <a:extLst>
                <a:ext uri="{FF2B5EF4-FFF2-40B4-BE49-F238E27FC236}">
                  <a16:creationId xmlns:a16="http://schemas.microsoft.com/office/drawing/2014/main" id="{6DF50D61-AE40-C6FB-E325-37D74239A82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2843850" y="322394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2696CA38-B1EA-B51A-08C6-903000EC9114}"/>
                </a:ext>
              </a:extLst>
            </p:cNvPr>
            <p:cNvSpPr/>
            <p:nvPr/>
          </p:nvSpPr>
          <p:spPr>
            <a:xfrm>
              <a:off x="3129219" y="3066714"/>
              <a:ext cx="11887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Select the bot</a:t>
              </a: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CC2A9E2F-6CC5-0C09-339F-2DD762211B1B}"/>
                </a:ext>
              </a:extLst>
            </p:cNvPr>
            <p:cNvSpPr/>
            <p:nvPr/>
          </p:nvSpPr>
          <p:spPr>
            <a:xfrm>
              <a:off x="4908943" y="1981255"/>
              <a:ext cx="2743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2</a:t>
              </a:r>
            </a:p>
          </p:txBody>
        </p:sp>
        <p:sp>
          <p:nvSpPr>
            <p:cNvPr id="16" name="Line 313">
              <a:extLst>
                <a:ext uri="{FF2B5EF4-FFF2-40B4-BE49-F238E27FC236}">
                  <a16:creationId xmlns:a16="http://schemas.microsoft.com/office/drawing/2014/main" id="{FFCD995A-3C8A-7CBF-CDEC-CD9B6C8F2A7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7808199" y="350212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64877D3D-5201-AFE2-41AB-85A044A3B916}"/>
                </a:ext>
              </a:extLst>
            </p:cNvPr>
            <p:cNvSpPr/>
            <p:nvPr/>
          </p:nvSpPr>
          <p:spPr>
            <a:xfrm>
              <a:off x="8088272" y="3269005"/>
              <a:ext cx="201168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Interact with the bot (e.g., type your reminder)</a:t>
              </a: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1404D514-08A0-0B7D-E9F1-B56FD3F9A75C}"/>
                </a:ext>
              </a:extLst>
            </p:cNvPr>
            <p:cNvSpPr/>
            <p:nvPr/>
          </p:nvSpPr>
          <p:spPr>
            <a:xfrm>
              <a:off x="597653" y="4016692"/>
              <a:ext cx="2743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3</a:t>
              </a: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A0F2A8F5-27DD-8FF5-DDA2-5990FD8F913A}"/>
                </a:ext>
              </a:extLst>
            </p:cNvPr>
            <p:cNvSpPr/>
            <p:nvPr/>
          </p:nvSpPr>
          <p:spPr>
            <a:xfrm>
              <a:off x="1513525" y="5788936"/>
              <a:ext cx="18288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Bot replies to request</a:t>
              </a:r>
            </a:p>
          </p:txBody>
        </p:sp>
        <p:sp>
          <p:nvSpPr>
            <p:cNvPr id="26" name="Rounded Rectangle 143">
              <a:extLst>
                <a:ext uri="{FF2B5EF4-FFF2-40B4-BE49-F238E27FC236}">
                  <a16:creationId xmlns:a16="http://schemas.microsoft.com/office/drawing/2014/main" id="{FBF8957F-B2CB-FD38-3A33-C6F5AFBAD39E}"/>
                </a:ext>
              </a:extLst>
            </p:cNvPr>
            <p:cNvSpPr/>
            <p:nvPr/>
          </p:nvSpPr>
          <p:spPr>
            <a:xfrm>
              <a:off x="7671039" y="4047423"/>
              <a:ext cx="2743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4</a:t>
              </a:r>
            </a:p>
          </p:txBody>
        </p:sp>
        <p:sp>
          <p:nvSpPr>
            <p:cNvPr id="27" name="Rounded Rectangle 143">
              <a:extLst>
                <a:ext uri="{FF2B5EF4-FFF2-40B4-BE49-F238E27FC236}">
                  <a16:creationId xmlns:a16="http://schemas.microsoft.com/office/drawing/2014/main" id="{D7F62BC8-183D-E879-B49F-AD190481AB49}"/>
                </a:ext>
              </a:extLst>
            </p:cNvPr>
            <p:cNvSpPr/>
            <p:nvPr/>
          </p:nvSpPr>
          <p:spPr>
            <a:xfrm>
              <a:off x="8544877" y="5564404"/>
              <a:ext cx="182880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Bot completes task (e.g., sends reminder)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4854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7CE8D610-6852-5200-2541-4E00B915E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954" y="1878104"/>
            <a:ext cx="8616092" cy="458178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67D170-C7D7-DCE8-560A-BD039C87B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792260B-3BAB-BDE1-1AE2-0398C5D8B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Connectors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12B70D6-426E-9265-0F90-86CBB64416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Connector</a:t>
            </a:r>
            <a:r>
              <a:rPr lang="en-US" dirty="0"/>
              <a:t>: A type of app that enables you to access content and data outside of Microsoft 365 and bring it into Teams.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6733C6-6FE1-DF99-D698-FC556E5AC449}"/>
              </a:ext>
            </a:extLst>
          </p:cNvPr>
          <p:cNvGrpSpPr/>
          <p:nvPr/>
        </p:nvGrpSpPr>
        <p:grpSpPr>
          <a:xfrm>
            <a:off x="8999895" y="2091464"/>
            <a:ext cx="2872065" cy="731520"/>
            <a:chOff x="9094112" y="2048741"/>
            <a:chExt cx="2872065" cy="73152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29617283-DAE7-12C5-D7CE-402E6589353A}"/>
                </a:ext>
              </a:extLst>
            </p:cNvPr>
            <p:cNvSpPr/>
            <p:nvPr/>
          </p:nvSpPr>
          <p:spPr>
            <a:xfrm>
              <a:off x="9094112" y="2248348"/>
              <a:ext cx="1403390" cy="308236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8" name="Line 313">
              <a:extLst>
                <a:ext uri="{FF2B5EF4-FFF2-40B4-BE49-F238E27FC236}">
                  <a16:creationId xmlns:a16="http://schemas.microsoft.com/office/drawing/2014/main" id="{F50E1894-6C75-24B0-89E4-C1728B6878C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0541475" y="241450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CD26C87D-8624-D7C5-8BF8-A39508A6F37C}"/>
                </a:ext>
              </a:extLst>
            </p:cNvPr>
            <p:cNvSpPr/>
            <p:nvPr/>
          </p:nvSpPr>
          <p:spPr>
            <a:xfrm>
              <a:off x="10777457" y="2048741"/>
              <a:ext cx="1188720" cy="7315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Connectors filter applied to search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732929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24BA22-F5D0-AA7A-AC10-5A8DC72E6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FD2AD-9723-2779-BD6B-CB6ACF3BC9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Adding Bot Apps and Messaging Extensions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11442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Share your experiences of using shared files. Do you have a preferred method for sharing files?</a:t>
            </a:r>
          </a:p>
          <a:p>
            <a:r>
              <a:rPr lang="en-US" dirty="0"/>
              <a:t>Which apps might be useful to have as tabs for your workplace teams?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8F0998A3-3183-D73E-E22E-5CFBFA16B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8627" y="2041452"/>
            <a:ext cx="7538973" cy="424067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9C16C-63F9-4088-B46B-5E769C2FD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C455253-8ECA-3697-9F36-747102714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SharePoint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AB7B03A-6ABB-0B51-0FEB-E62211FB7C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Microsoft SharePoint</a:t>
            </a:r>
            <a:r>
              <a:rPr lang="en-US" dirty="0"/>
              <a:t>: A Microsoft 365 service that enables an organization to create and manage sites for storing, sharing, and delivering content on cloud servers.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EB1E26A-CC87-A50D-D9AD-25F88FA44D6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2024744"/>
            <a:ext cx="3067775" cy="4388205"/>
          </a:xfrm>
        </p:spPr>
        <p:txBody>
          <a:bodyPr/>
          <a:lstStyle/>
          <a:p>
            <a:r>
              <a:rPr lang="en-US" dirty="0"/>
              <a:t>Two basic types of sites: </a:t>
            </a:r>
          </a:p>
          <a:p>
            <a:pPr lvl="1"/>
            <a:r>
              <a:rPr lang="en-US" dirty="0"/>
              <a:t>Team sites </a:t>
            </a:r>
          </a:p>
          <a:p>
            <a:pPr lvl="1"/>
            <a:r>
              <a:rPr lang="en-US" dirty="0"/>
              <a:t>Communication sites</a:t>
            </a:r>
          </a:p>
          <a:p>
            <a:pPr lvl="1"/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C4F08B-182E-6089-1AC7-6320E5222462}"/>
              </a:ext>
            </a:extLst>
          </p:cNvPr>
          <p:cNvGrpSpPr/>
          <p:nvPr/>
        </p:nvGrpSpPr>
        <p:grpSpPr>
          <a:xfrm>
            <a:off x="5730010" y="4981615"/>
            <a:ext cx="1258631" cy="487362"/>
            <a:chOff x="6061537" y="5071181"/>
            <a:chExt cx="1258631" cy="487362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833AEF2-3F5F-71AA-C5A8-FBCB09395DA4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6538453" y="5223581"/>
              <a:ext cx="3048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3F7E327D-C8BC-7447-74F9-370089EEFD44}"/>
                </a:ext>
              </a:extLst>
            </p:cNvPr>
            <p:cNvSpPr/>
            <p:nvPr/>
          </p:nvSpPr>
          <p:spPr>
            <a:xfrm>
              <a:off x="6061537" y="5283905"/>
              <a:ext cx="1258631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Your team site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1666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1DE2D-9122-83B0-C58C-E3DE90C4C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601E4-C8E3-07B3-8DB1-6735DE71B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Files Are Stored in SharePoint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FB1C9E-A531-9FBF-16BE-109DD97A4F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5"/>
            <a:ext cx="2283795" cy="1542628"/>
          </a:xfrm>
        </p:spPr>
        <p:txBody>
          <a:bodyPr/>
          <a:lstStyle/>
          <a:p>
            <a:r>
              <a:rPr lang="en-US" dirty="0"/>
              <a:t>Files shared through team channels are stored in SharePoint.</a:t>
            </a:r>
          </a:p>
          <a:p>
            <a:endParaRPr lang="en-US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B9C64D9D-189D-5A15-F514-A97DBC09B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2381" y="1303051"/>
            <a:ext cx="8737849" cy="51424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06664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8850F6-4810-ED7E-8268-F9595950B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73815C-EEE4-EA27-9FAB-319DF46DF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OneDrive for Business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4C519F-F49E-1641-62CB-B74066D128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OneDrive for Business</a:t>
            </a:r>
            <a:r>
              <a:rPr lang="en-US" dirty="0"/>
              <a:t>: The cloud-based storage system associated with an individual Microsoft 365 work or school account.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55C75B-CAC4-505C-EC73-44128585E5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2024744"/>
            <a:ext cx="3040926" cy="4388205"/>
          </a:xfrm>
        </p:spPr>
        <p:txBody>
          <a:bodyPr/>
          <a:lstStyle/>
          <a:p>
            <a:r>
              <a:rPr lang="en-US" dirty="0"/>
              <a:t>Folders and documents are private unless you share them.</a:t>
            </a:r>
          </a:p>
          <a:p>
            <a:endParaRPr lang="en-US" dirty="0"/>
          </a:p>
          <a:p>
            <a:r>
              <a:rPr lang="en-US" dirty="0"/>
              <a:t>Like SharePoint, use the web browser to access OneDrive.</a:t>
            </a:r>
          </a:p>
          <a:p>
            <a:endParaRPr lang="en-US" dirty="0"/>
          </a:p>
          <a:p>
            <a:r>
              <a:rPr lang="en-US" dirty="0"/>
              <a:t>Accessible through Teams, but not primary storage location.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06A95828-DD6D-9CAC-DB28-336B886C3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099" y="2024744"/>
            <a:ext cx="7576301" cy="426166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5606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69BCC-1FBB-7CE6-699A-7570F59DC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OneDrive App in Teams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C90625-9312-55F2-F2F1-26BB49DB8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484E121-2C46-6B15-DF39-C0883D218457}"/>
              </a:ext>
            </a:extLst>
          </p:cNvPr>
          <p:cNvGrpSpPr/>
          <p:nvPr/>
        </p:nvGrpSpPr>
        <p:grpSpPr>
          <a:xfrm>
            <a:off x="1406013" y="1456195"/>
            <a:ext cx="9379974" cy="4656246"/>
            <a:chOff x="1406013" y="1456195"/>
            <a:chExt cx="9379974" cy="4656246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6C1191B0-F9F7-B118-328D-A3F3E1895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6013" y="1456195"/>
              <a:ext cx="9379974" cy="465624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6B71132C-7DA6-361B-4AE8-4F1974BB47AF}"/>
                </a:ext>
              </a:extLst>
            </p:cNvPr>
            <p:cNvSpPr/>
            <p:nvPr/>
          </p:nvSpPr>
          <p:spPr>
            <a:xfrm>
              <a:off x="1485857" y="3826266"/>
              <a:ext cx="387803" cy="374714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6" name="Line 313">
              <a:extLst>
                <a:ext uri="{FF2B5EF4-FFF2-40B4-BE49-F238E27FC236}">
                  <a16:creationId xmlns:a16="http://schemas.microsoft.com/office/drawing/2014/main" id="{299D8577-3ABF-C707-75C9-25741BB3020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3380858" y="555320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7845DE46-CA54-59D7-2DD4-F0F08C0EF16B}"/>
                </a:ext>
              </a:extLst>
            </p:cNvPr>
            <p:cNvSpPr/>
            <p:nvPr/>
          </p:nvSpPr>
          <p:spPr>
            <a:xfrm>
              <a:off x="3792725" y="5278902"/>
              <a:ext cx="1581528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Access SharePoint files in Teams</a:t>
              </a: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5B18C34B-B8FA-03C9-FE3A-67A00AD1D971}"/>
                </a:ext>
              </a:extLst>
            </p:cNvPr>
            <p:cNvSpPr/>
            <p:nvPr/>
          </p:nvSpPr>
          <p:spPr>
            <a:xfrm>
              <a:off x="6969882" y="4466639"/>
              <a:ext cx="10058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My files</a:t>
              </a:r>
            </a:p>
          </p:txBody>
        </p:sp>
        <p:sp>
          <p:nvSpPr>
            <p:cNvPr id="17" name="AutoShape 303">
              <a:extLst>
                <a:ext uri="{FF2B5EF4-FFF2-40B4-BE49-F238E27FC236}">
                  <a16:creationId xmlns:a16="http://schemas.microsoft.com/office/drawing/2014/main" id="{7CDA4CDD-E24F-BA02-70F8-2F76579AB9F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7318768" y="1206034"/>
              <a:ext cx="308068" cy="6154429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08183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A5621A-904A-B7BD-8580-C08597AB7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Files Are Stored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67271E-575D-0DFC-97DE-52691D38C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Group 23">
            <a:extLst>
              <a:ext uri="{FF2B5EF4-FFF2-40B4-BE49-F238E27FC236}">
                <a16:creationId xmlns:a16="http://schemas.microsoft.com/office/drawing/2014/main" id="{E734D4F0-8037-8E1E-4530-D81BE97778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689323"/>
              </p:ext>
            </p:extLst>
          </p:nvPr>
        </p:nvGraphicFramePr>
        <p:xfrm>
          <a:off x="1271588" y="1533002"/>
          <a:ext cx="9648824" cy="4267200"/>
        </p:xfrm>
        <a:graphic>
          <a:graphicData uri="http://schemas.openxmlformats.org/drawingml/2006/table">
            <a:tbl>
              <a:tblPr/>
              <a:tblGrid>
                <a:gridCol w="57794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9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9775">
                  <a:extLst>
                    <a:ext uri="{9D8B030D-6E8A-4147-A177-3AD203B41FA5}">
                      <a16:colId xmlns:a16="http://schemas.microsoft.com/office/drawing/2014/main" val="2581341337"/>
                    </a:ext>
                  </a:extLst>
                </a:gridCol>
                <a:gridCol w="1289775">
                  <a:extLst>
                    <a:ext uri="{9D8B030D-6E8A-4147-A177-3AD203B41FA5}">
                      <a16:colId xmlns:a16="http://schemas.microsoft.com/office/drawing/2014/main" val="3537846653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Action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SharePoint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OneDrive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Local Drive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Adding a file to the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Files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tab in a team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Sharing a file through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Post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tab in a team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Saving a meeting recording and/or transcript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48925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Sharing a file through a channel meeting chat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21076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Sharing a file through a non-channel meeting chat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0676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Adding a file to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Files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tab in a chat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1569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Sharing a file through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Chat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tab in a chat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68191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Sharing a file through a call chat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04497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Adding files to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OneDrive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location in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OneDrive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app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54131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Downloading a file from any location in Teams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413855"/>
                  </a:ext>
                </a:extLst>
              </a:tr>
            </a:tbl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9EEE610C-8D7F-28A4-ED7F-1349489ECE1E}"/>
              </a:ext>
            </a:extLst>
          </p:cNvPr>
          <p:cNvGrpSpPr/>
          <p:nvPr/>
        </p:nvGrpSpPr>
        <p:grpSpPr>
          <a:xfrm>
            <a:off x="7524748" y="1972366"/>
            <a:ext cx="2975871" cy="3827836"/>
            <a:chOff x="6943723" y="1972366"/>
            <a:chExt cx="2975871" cy="3827836"/>
          </a:xfrm>
        </p:grpSpPr>
        <p:pic>
          <p:nvPicPr>
            <p:cNvPr id="8" name="Graphic 7" descr="Checkmark with solid fill">
              <a:extLst>
                <a:ext uri="{FF2B5EF4-FFF2-40B4-BE49-F238E27FC236}">
                  <a16:creationId xmlns:a16="http://schemas.microsoft.com/office/drawing/2014/main" id="{635195F8-0A5E-026D-FEB7-EEA43B66A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943725" y="1972366"/>
              <a:ext cx="380309" cy="380309"/>
            </a:xfrm>
            <a:prstGeom prst="rect">
              <a:avLst/>
            </a:prstGeom>
          </p:spPr>
        </p:pic>
        <p:pic>
          <p:nvPicPr>
            <p:cNvPr id="11" name="Graphic 10" descr="Checkmark with solid fill">
              <a:extLst>
                <a:ext uri="{FF2B5EF4-FFF2-40B4-BE49-F238E27FC236}">
                  <a16:creationId xmlns:a16="http://schemas.microsoft.com/office/drawing/2014/main" id="{A98695C1-3ADB-5967-9161-7775ED1870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943724" y="2352675"/>
              <a:ext cx="380309" cy="380309"/>
            </a:xfrm>
            <a:prstGeom prst="rect">
              <a:avLst/>
            </a:prstGeom>
          </p:spPr>
        </p:pic>
        <p:pic>
          <p:nvPicPr>
            <p:cNvPr id="12" name="Graphic 11" descr="Checkmark with solid fill">
              <a:extLst>
                <a:ext uri="{FF2B5EF4-FFF2-40B4-BE49-F238E27FC236}">
                  <a16:creationId xmlns:a16="http://schemas.microsoft.com/office/drawing/2014/main" id="{20E59F3D-1916-8754-C0D6-C0FB35483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943724" y="2750641"/>
              <a:ext cx="380309" cy="380309"/>
            </a:xfrm>
            <a:prstGeom prst="rect">
              <a:avLst/>
            </a:prstGeom>
          </p:spPr>
        </p:pic>
        <p:pic>
          <p:nvPicPr>
            <p:cNvPr id="13" name="Graphic 12" descr="Checkmark with solid fill">
              <a:extLst>
                <a:ext uri="{FF2B5EF4-FFF2-40B4-BE49-F238E27FC236}">
                  <a16:creationId xmlns:a16="http://schemas.microsoft.com/office/drawing/2014/main" id="{5940D110-AD0E-A36F-53E1-B6B8C4597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943723" y="3113293"/>
              <a:ext cx="380309" cy="380309"/>
            </a:xfrm>
            <a:prstGeom prst="rect">
              <a:avLst/>
            </a:prstGeom>
          </p:spPr>
        </p:pic>
        <p:pic>
          <p:nvPicPr>
            <p:cNvPr id="14" name="Graphic 13" descr="Checkmark with solid fill">
              <a:extLst>
                <a:ext uri="{FF2B5EF4-FFF2-40B4-BE49-F238E27FC236}">
                  <a16:creationId xmlns:a16="http://schemas.microsoft.com/office/drawing/2014/main" id="{B3A7B26F-B89B-971E-4193-C6DD466D4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72460" y="3502247"/>
              <a:ext cx="380309" cy="380309"/>
            </a:xfrm>
            <a:prstGeom prst="rect">
              <a:avLst/>
            </a:prstGeom>
          </p:spPr>
        </p:pic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29C52538-8217-12C7-3628-F12411EB6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72460" y="3882556"/>
              <a:ext cx="380309" cy="380309"/>
            </a:xfrm>
            <a:prstGeom prst="rect">
              <a:avLst/>
            </a:prstGeom>
          </p:spPr>
        </p:pic>
        <p:pic>
          <p:nvPicPr>
            <p:cNvPr id="16" name="Graphic 15" descr="Checkmark with solid fill">
              <a:extLst>
                <a:ext uri="{FF2B5EF4-FFF2-40B4-BE49-F238E27FC236}">
                  <a16:creationId xmlns:a16="http://schemas.microsoft.com/office/drawing/2014/main" id="{CB2B6D2E-E489-EF13-09E7-419EF3904B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72460" y="4280522"/>
              <a:ext cx="380309" cy="380309"/>
            </a:xfrm>
            <a:prstGeom prst="rect">
              <a:avLst/>
            </a:prstGeom>
          </p:spPr>
        </p:pic>
        <p:pic>
          <p:nvPicPr>
            <p:cNvPr id="17" name="Graphic 16" descr="Checkmark with solid fill">
              <a:extLst>
                <a:ext uri="{FF2B5EF4-FFF2-40B4-BE49-F238E27FC236}">
                  <a16:creationId xmlns:a16="http://schemas.microsoft.com/office/drawing/2014/main" id="{D59216EC-6F6B-888A-6EEA-77949883B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72460" y="4659707"/>
              <a:ext cx="380309" cy="380309"/>
            </a:xfrm>
            <a:prstGeom prst="rect">
              <a:avLst/>
            </a:prstGeom>
          </p:spPr>
        </p:pic>
        <p:pic>
          <p:nvPicPr>
            <p:cNvPr id="18" name="Graphic 17" descr="Checkmark with solid fill">
              <a:extLst>
                <a:ext uri="{FF2B5EF4-FFF2-40B4-BE49-F238E27FC236}">
                  <a16:creationId xmlns:a16="http://schemas.microsoft.com/office/drawing/2014/main" id="{1E0AE5D2-8764-D7DE-BDA6-0DF1122D0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72460" y="5038892"/>
              <a:ext cx="380309" cy="380309"/>
            </a:xfrm>
            <a:prstGeom prst="rect">
              <a:avLst/>
            </a:prstGeom>
          </p:spPr>
        </p:pic>
        <p:pic>
          <p:nvPicPr>
            <p:cNvPr id="19" name="Graphic 18" descr="Checkmark with solid fill">
              <a:extLst>
                <a:ext uri="{FF2B5EF4-FFF2-40B4-BE49-F238E27FC236}">
                  <a16:creationId xmlns:a16="http://schemas.microsoft.com/office/drawing/2014/main" id="{668B79CD-791B-F417-0A11-32C417B9B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539285" y="5419893"/>
              <a:ext cx="380309" cy="380309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529593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4EBBD-F0D3-44AF-8273-F4BCA948B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Files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299C58-46A9-9B80-AB34-A493E1291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F1BAB95-FCFA-69DB-E2A0-3CF6984C5726}"/>
              </a:ext>
            </a:extLst>
          </p:cNvPr>
          <p:cNvGrpSpPr/>
          <p:nvPr/>
        </p:nvGrpSpPr>
        <p:grpSpPr>
          <a:xfrm>
            <a:off x="1502233" y="1221191"/>
            <a:ext cx="9187534" cy="5176454"/>
            <a:chOff x="1944327" y="1584984"/>
            <a:chExt cx="9187534" cy="5176454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4439B4D-99A8-58AB-F090-B3A935338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44327" y="1685507"/>
              <a:ext cx="9023878" cy="507593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458D299-E8EC-EF4E-AE10-0E63298B5848}"/>
                </a:ext>
              </a:extLst>
            </p:cNvPr>
            <p:cNvGrpSpPr/>
            <p:nvPr/>
          </p:nvGrpSpPr>
          <p:grpSpPr>
            <a:xfrm>
              <a:off x="3021418" y="1584984"/>
              <a:ext cx="8110443" cy="1993496"/>
              <a:chOff x="2265248" y="1584984"/>
              <a:chExt cx="8110443" cy="1993496"/>
            </a:xfrm>
          </p:grpSpPr>
          <p:sp>
            <p:nvSpPr>
              <p:cNvPr id="7" name="Line 314">
                <a:extLst>
                  <a:ext uri="{FF2B5EF4-FFF2-40B4-BE49-F238E27FC236}">
                    <a16:creationId xmlns:a16="http://schemas.microsoft.com/office/drawing/2014/main" id="{5EA8EFEC-830E-6B55-4CEA-769E1F5099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9746344" y="2851209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" name="Line 316">
                <a:extLst>
                  <a:ext uri="{FF2B5EF4-FFF2-40B4-BE49-F238E27FC236}">
                    <a16:creationId xmlns:a16="http://schemas.microsoft.com/office/drawing/2014/main" id="{EA14DA67-9BAF-16BC-6F11-43C1B84D2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1656" y="2512666"/>
                <a:ext cx="10058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" name="Line 316">
                <a:extLst>
                  <a:ext uri="{FF2B5EF4-FFF2-40B4-BE49-F238E27FC236}">
                    <a16:creationId xmlns:a16="http://schemas.microsoft.com/office/drawing/2014/main" id="{B3B9D6EC-3887-674B-828C-EA928B7030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9305541" y="2054428"/>
                <a:ext cx="73784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" name="Line 314">
                <a:extLst>
                  <a:ext uri="{FF2B5EF4-FFF2-40B4-BE49-F238E27FC236}">
                    <a16:creationId xmlns:a16="http://schemas.microsoft.com/office/drawing/2014/main" id="{CDE3D227-C225-F41D-6615-97C69F7D4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8698856" y="2967731"/>
                <a:ext cx="7315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" name="Rounded Rectangle 143">
                <a:extLst>
                  <a:ext uri="{FF2B5EF4-FFF2-40B4-BE49-F238E27FC236}">
                    <a16:creationId xmlns:a16="http://schemas.microsoft.com/office/drawing/2014/main" id="{C782061B-772E-BD1A-4B0A-62D695564AB8}"/>
                  </a:ext>
                </a:extLst>
              </p:cNvPr>
              <p:cNvSpPr/>
              <p:nvPr/>
            </p:nvSpPr>
            <p:spPr>
              <a:xfrm>
                <a:off x="2265248" y="2375347"/>
                <a:ext cx="1288198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File commands</a:t>
                </a:r>
              </a:p>
            </p:txBody>
          </p:sp>
          <p:sp>
            <p:nvSpPr>
              <p:cNvPr id="13" name="Rounded Rectangle 143">
                <a:extLst>
                  <a:ext uri="{FF2B5EF4-FFF2-40B4-BE49-F238E27FC236}">
                    <a16:creationId xmlns:a16="http://schemas.microsoft.com/office/drawing/2014/main" id="{217DC41B-AC26-AD86-B648-B349673F2899}"/>
                  </a:ext>
                </a:extLst>
              </p:cNvPr>
              <p:cNvSpPr/>
              <p:nvPr/>
            </p:nvSpPr>
            <p:spPr>
              <a:xfrm>
                <a:off x="8515954" y="3303842"/>
                <a:ext cx="1034541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View menu</a:t>
                </a:r>
              </a:p>
            </p:txBody>
          </p:sp>
          <p:sp>
            <p:nvSpPr>
              <p:cNvPr id="14" name="Rounded Rectangle 143">
                <a:extLst>
                  <a:ext uri="{FF2B5EF4-FFF2-40B4-BE49-F238E27FC236}">
                    <a16:creationId xmlns:a16="http://schemas.microsoft.com/office/drawing/2014/main" id="{F6535EBB-BE96-B070-A801-908383D8A3B6}"/>
                  </a:ext>
                </a:extLst>
              </p:cNvPr>
              <p:cNvSpPr/>
              <p:nvPr/>
            </p:nvSpPr>
            <p:spPr>
              <a:xfrm>
                <a:off x="9615470" y="2821736"/>
                <a:ext cx="760221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Details</a:t>
                </a:r>
              </a:p>
            </p:txBody>
          </p:sp>
          <p:sp>
            <p:nvSpPr>
              <p:cNvPr id="9" name="Rounded Rectangle 143">
                <a:extLst>
                  <a:ext uri="{FF2B5EF4-FFF2-40B4-BE49-F238E27FC236}">
                    <a16:creationId xmlns:a16="http://schemas.microsoft.com/office/drawing/2014/main" id="{9133381F-ADAD-C7BB-2E81-A09D0D3C7685}"/>
                  </a:ext>
                </a:extLst>
              </p:cNvPr>
              <p:cNvSpPr/>
              <p:nvPr/>
            </p:nvSpPr>
            <p:spPr>
              <a:xfrm>
                <a:off x="9366982" y="1584984"/>
                <a:ext cx="587501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Filter</a:t>
                </a:r>
              </a:p>
            </p:txBody>
          </p:sp>
        </p:grp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DE55BBAC-6320-B2A3-66C5-390C293F13E3}"/>
              </a:ext>
            </a:extLst>
          </p:cNvPr>
          <p:cNvSpPr/>
          <p:nvPr/>
        </p:nvSpPr>
        <p:spPr>
          <a:xfrm>
            <a:off x="5476567" y="1720643"/>
            <a:ext cx="422783" cy="216311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3043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2CD71B-B7F9-7B9B-A866-02BBCECC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17AF61-A530-203C-F2C3-81EAC22CC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 a File vs. Share a Link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20FB16-D95E-320A-4272-B2FDB5542B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5"/>
            <a:ext cx="11658600" cy="1178836"/>
          </a:xfrm>
        </p:spPr>
        <p:txBody>
          <a:bodyPr/>
          <a:lstStyle/>
          <a:p>
            <a:r>
              <a:rPr lang="en-US" dirty="0"/>
              <a:t>Files shared in a team channel are shared with all channel members.</a:t>
            </a:r>
          </a:p>
          <a:p>
            <a:r>
              <a:rPr lang="en-US" dirty="0"/>
              <a:t>To share the same file in another channel, no need to upload the file again.</a:t>
            </a:r>
          </a:p>
          <a:p>
            <a:r>
              <a:rPr lang="en-US" dirty="0"/>
              <a:t>Share a link using the </a:t>
            </a:r>
            <a:r>
              <a:rPr lang="en-US" b="1" dirty="0"/>
              <a:t>Attach files</a:t>
            </a:r>
            <a:r>
              <a:rPr lang="en-US" b="1" dirty="0">
                <a:sym typeface="Wingdings" panose="05000000000000000000" pitchFamily="2" charset="2"/>
              </a:rPr>
              <a:t>Browse Teams and Channels </a:t>
            </a:r>
            <a:r>
              <a:rPr lang="en-US" dirty="0">
                <a:sym typeface="Wingdings" panose="05000000000000000000" pitchFamily="2" charset="2"/>
              </a:rPr>
              <a:t>command.</a:t>
            </a:r>
            <a:endParaRPr lang="en-US" b="1" dirty="0">
              <a:sym typeface="Wingdings" panose="05000000000000000000" pitchFamily="2" charset="2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300584-AC71-02D2-AC48-3CE37E85D12A}"/>
              </a:ext>
            </a:extLst>
          </p:cNvPr>
          <p:cNvGrpSpPr/>
          <p:nvPr/>
        </p:nvGrpSpPr>
        <p:grpSpPr>
          <a:xfrm>
            <a:off x="1686343" y="2600558"/>
            <a:ext cx="8819314" cy="3086368"/>
            <a:chOff x="712039" y="2600558"/>
            <a:chExt cx="8819314" cy="3086368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3E7A1CB-B55B-23B3-9757-FE4A00ED5A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3913"/>
            <a:stretch/>
          </p:blipFill>
          <p:spPr>
            <a:xfrm>
              <a:off x="2660646" y="2600558"/>
              <a:ext cx="6870707" cy="3086368"/>
            </a:xfrm>
            <a:prstGeom prst="rect">
              <a:avLst/>
            </a:prstGeom>
          </p:spPr>
        </p:pic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4B52EF36-C634-6C1B-BC40-22AF1D5BBC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1032" y="525908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5F9ACE17-859D-BBE9-C127-4E855E07A30E}"/>
                </a:ext>
              </a:extLst>
            </p:cNvPr>
            <p:cNvSpPr/>
            <p:nvPr/>
          </p:nvSpPr>
          <p:spPr>
            <a:xfrm>
              <a:off x="712039" y="4893326"/>
              <a:ext cx="1828800" cy="7315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Channel containing file shared from the Travel Agents channel</a:t>
              </a: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761E5846-0795-889E-1933-C2C6ACED7C0A}"/>
                </a:ext>
              </a:extLst>
            </p:cNvPr>
            <p:cNvSpPr/>
            <p:nvPr/>
          </p:nvSpPr>
          <p:spPr>
            <a:xfrm>
              <a:off x="5839302" y="4728716"/>
              <a:ext cx="30175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Indicates where the shared file is stored</a:t>
              </a:r>
            </a:p>
          </p:txBody>
        </p:sp>
        <p:sp>
          <p:nvSpPr>
            <p:cNvPr id="10" name="AutoShape 303">
              <a:extLst>
                <a:ext uri="{FF2B5EF4-FFF2-40B4-BE49-F238E27FC236}">
                  <a16:creationId xmlns:a16="http://schemas.microsoft.com/office/drawing/2014/main" id="{D00731DA-C10A-91AB-C5B7-A654716A5E55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7194028" y="3076107"/>
              <a:ext cx="308068" cy="296262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647666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sharepoint_site_fig.pn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app_locations_fig.p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at_weather.pn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onenote_notebook_tab_fig.pn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forms_app_fig.p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lists_app_fig.pn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hannel_calendar_fig.pn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app_in_meeting_fig.pn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bot_fig.p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onnectors_fig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sharepoint_site_fig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where_files_are_stored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onedrive_app_fig.p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where_files_stored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team_files_tab_fig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share_a_link_fig.p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ppt_live_presenter_fig.p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ppt_live_participant_fig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61B79D8B7A57458DDA2338DC5F481B" ma:contentTypeVersion="24" ma:contentTypeDescription="Create a new document." ma:contentTypeScope="" ma:versionID="e85bc55eccc21c64eb8c9b01c6096b76">
  <xsd:schema xmlns:xsd="http://www.w3.org/2001/XMLSchema" xmlns:xs="http://www.w3.org/2001/XMLSchema" xmlns:p="http://schemas.microsoft.com/office/2006/metadata/properties" xmlns:ns1="http://schemas.microsoft.com/sharepoint/v3" xmlns:ns2="e4bc2ca3-f200-41af-95f7-53fd104f2121" xmlns:ns3="80df4eee-5968-4669-a77a-3f7aa4505aec" xmlns:ns4="http://schemas.microsoft.com/sharepoint/v4" targetNamespace="http://schemas.microsoft.com/office/2006/metadata/properties" ma:root="true" ma:fieldsID="690ce30116218f1c26074ab6be2741ad" ns1:_="" ns2:_="" ns3:_="" ns4:_="">
    <xsd:import namespace="http://schemas.microsoft.com/sharepoint/v3"/>
    <xsd:import namespace="e4bc2ca3-f200-41af-95f7-53fd104f2121"/>
    <xsd:import namespace="80df4eee-5968-4669-a77a-3f7aa4505aec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4:IconOverlay" minOccurs="0"/>
                <xsd:element ref="ns1:_vti_ItemDeclaredRecord" minOccurs="0"/>
                <xsd:element ref="ns1:_vti_ItemHoldRecord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  <xsd:element name="_vti_ItemDeclaredRecord" ma:index="27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28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2ca3-f200-41af-95f7-53fd104f2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57d1490-3147-4c3e-8db2-8bc0a1f9c7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3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df4eee-5968-4669-a77a-3f7aa4505ae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407bd70-e5f8-409f-8f19-678326005815}" ma:internalName="TaxCatchAll" ma:showField="CatchAllData" ma:web="80df4eee-5968-4669-a77a-3f7aa4505a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80df4eee-5968-4669-a77a-3f7aa4505aec" xsi:nil="true"/>
    <IconOverlay xmlns="http://schemas.microsoft.com/sharepoint/v4" xsi:nil="true"/>
    <lcf76f155ced4ddcb4097134ff3c332f xmlns="e4bc2ca3-f200-41af-95f7-53fd104f2121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B9A6BE2-45A1-4F52-BF32-1F189D609AB3}"/>
</file>

<file path=customXml/itemProps2.xml><?xml version="1.0" encoding="utf-8"?>
<ds:datastoreItem xmlns:ds="http://schemas.openxmlformats.org/officeDocument/2006/customXml" ds:itemID="{77A6743D-4B76-404A-9219-3DD1F0B2A6F5}"/>
</file>

<file path=customXml/itemProps3.xml><?xml version="1.0" encoding="utf-8"?>
<ds:datastoreItem xmlns:ds="http://schemas.openxmlformats.org/officeDocument/2006/customXml" ds:itemID="{65BCA355-4FC0-4B39-8F21-085A8C6EF6DC}"/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2794</TotalTime>
  <Words>862</Words>
  <Application>Microsoft Office PowerPoint</Application>
  <PresentationFormat>Widescreen</PresentationFormat>
  <Paragraphs>177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LO Choice</vt:lpstr>
      <vt:lpstr>Sharing Files and App Content in Teams</vt:lpstr>
      <vt:lpstr>Share Files</vt:lpstr>
      <vt:lpstr>Microsoft SharePoint</vt:lpstr>
      <vt:lpstr>Team Files Are Stored in SharePoint</vt:lpstr>
      <vt:lpstr>OneDrive for Business</vt:lpstr>
      <vt:lpstr>The OneDrive App in Teams</vt:lpstr>
      <vt:lpstr>Where Files Are Stored</vt:lpstr>
      <vt:lpstr>The Files Tab</vt:lpstr>
      <vt:lpstr>Share a File vs. Share a Link</vt:lpstr>
      <vt:lpstr>The Files Tab Commands</vt:lpstr>
      <vt:lpstr>Options for Working with Shared Files</vt:lpstr>
      <vt:lpstr>PowerPoint Presentation</vt:lpstr>
      <vt:lpstr>PowerPoint Live Presenter View</vt:lpstr>
      <vt:lpstr>PowerPoint Live Participant View</vt:lpstr>
      <vt:lpstr>PowerPoint Presentation</vt:lpstr>
      <vt:lpstr>Add Apps and Connectors</vt:lpstr>
      <vt:lpstr>Apps</vt:lpstr>
      <vt:lpstr>Apps as Tabs</vt:lpstr>
      <vt:lpstr>Microsoft OneNote</vt:lpstr>
      <vt:lpstr>Microsoft Forms</vt:lpstr>
      <vt:lpstr>The Lists App</vt:lpstr>
      <vt:lpstr>Channel Calendar</vt:lpstr>
      <vt:lpstr>Apps in Meetings</vt:lpstr>
      <vt:lpstr>PowerPoint Presentation</vt:lpstr>
      <vt:lpstr>Bots</vt:lpstr>
      <vt:lpstr>Connectors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Michelle Farney</cp:lastModifiedBy>
  <cp:revision>124</cp:revision>
  <dcterms:created xsi:type="dcterms:W3CDTF">2022-10-18T17:34:42Z</dcterms:created>
  <dcterms:modified xsi:type="dcterms:W3CDTF">2024-06-17T19:50:39Z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0x010100D361B79D8B7A57458DDA2338DC5F481B</vt:lpwstr>
  </property>
</Properties>
</file>